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74" r:id="rId15"/>
    <p:sldId id="268" r:id="rId16"/>
    <p:sldId id="275" r:id="rId17"/>
    <p:sldId id="269" r:id="rId18"/>
    <p:sldId id="278" r:id="rId19"/>
    <p:sldId id="277" r:id="rId20"/>
    <p:sldId id="270" r:id="rId21"/>
    <p:sldId id="271" r:id="rId22"/>
    <p:sldId id="273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C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6" autoAdjust="0"/>
  </p:normalViewPr>
  <p:slideViewPr>
    <p:cSldViewPr showGuides="1"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24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792BA-8223-4E21-954B-5C0FC1E113D7}" type="datetimeFigureOut">
              <a:rPr lang="es-ES" smtClean="0"/>
              <a:pPr/>
              <a:t>10/09/2012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C8FF1-8488-47F9-BFCB-1E85496BEDA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5520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2BD9BC-071C-4CC9-BCD7-DD4337F70D81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772400" cy="32004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ENFOQUE EN RESULTADOS</a:t>
            </a:r>
            <a:br>
              <a:rPr lang="es-ES" dirty="0" smtClean="0"/>
            </a:br>
            <a:r>
              <a:rPr lang="es-ES" sz="3600" dirty="0" smtClean="0"/>
              <a:t>LOS DESAFÍOS PENDIENTES EN LAS COMPRAS PÚBLICAS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VIII Conferencia Anual sobre Compras Gubernamentales de las Américas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Panamá – Septiembre 12 de 2012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359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Por qué aún no </a:t>
            </a:r>
            <a:r>
              <a:rPr lang="es-ES" dirty="0"/>
              <a:t>f</a:t>
            </a:r>
            <a:r>
              <a:rPr lang="es-ES" dirty="0" smtClean="0"/>
              <a:t>unciona </a:t>
            </a:r>
            <a:r>
              <a:rPr lang="es-ES" dirty="0"/>
              <a:t>b</a:t>
            </a:r>
            <a:r>
              <a:rPr lang="es-ES" dirty="0" smtClean="0"/>
              <a:t>ien?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 parte hay tareas aún inconclusas de las primeras reformas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smtClean="0"/>
              <a:t>Pero: Otros sectores y factores externos impactan el funcionamiento de las compras y el comportamiento de los involucrados</a:t>
            </a:r>
            <a:endParaRPr lang="es-ES" b="1" dirty="0"/>
          </a:p>
          <a:p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6648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s-ES" dirty="0" smtClean="0"/>
              <a:t>La Compras Públicas</a:t>
            </a:r>
            <a:endParaRPr lang="es-ES" dirty="0"/>
          </a:p>
        </p:txBody>
      </p:sp>
      <p:sp>
        <p:nvSpPr>
          <p:cNvPr id="12" name="TextBox 11"/>
          <p:cNvSpPr txBox="1"/>
          <p:nvPr/>
        </p:nvSpPr>
        <p:spPr>
          <a:xfrm>
            <a:off x="4158818" y="2316474"/>
            <a:ext cx="87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solidFill>
                  <a:srgbClr val="000000"/>
                </a:solidFill>
              </a:rPr>
              <a:t>Fondos</a:t>
            </a:r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85708" y="2565019"/>
            <a:ext cx="1510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solidFill>
                  <a:srgbClr val="000000"/>
                </a:solidFill>
              </a:rPr>
              <a:t>Inversiones</a:t>
            </a:r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4835" y="2694201"/>
            <a:ext cx="137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solidFill>
                  <a:srgbClr val="000000"/>
                </a:solidFill>
              </a:rPr>
              <a:t>Consumos</a:t>
            </a:r>
            <a:endParaRPr lang="es-ES" b="1" dirty="0">
              <a:solidFill>
                <a:srgbClr val="0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46100" y="1338545"/>
            <a:ext cx="8332221" cy="3462055"/>
            <a:chOff x="546100" y="1338545"/>
            <a:chExt cx="8332221" cy="3462055"/>
          </a:xfrm>
        </p:grpSpPr>
        <p:sp>
          <p:nvSpPr>
            <p:cNvPr id="5" name="Oval 4"/>
            <p:cNvSpPr/>
            <p:nvPr/>
          </p:nvSpPr>
          <p:spPr>
            <a:xfrm>
              <a:off x="3454400" y="3352800"/>
              <a:ext cx="2286000" cy="14478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b="1" dirty="0" smtClean="0">
                  <a:solidFill>
                    <a:srgbClr val="000000"/>
                  </a:solidFill>
                </a:rPr>
                <a:t>SISTEMA COMPRAS</a:t>
              </a:r>
              <a:endParaRPr lang="es-ES" b="1" dirty="0">
                <a:solidFill>
                  <a:srgbClr val="000000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4342384" y="2743200"/>
              <a:ext cx="484632" cy="609599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 rot="19324537">
              <a:off x="3303779" y="2297611"/>
              <a:ext cx="484632" cy="127348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 rot="2354450">
              <a:off x="5338079" y="2306203"/>
              <a:ext cx="484632" cy="125037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46100" y="3568880"/>
              <a:ext cx="2057400" cy="926920"/>
            </a:xfrm>
            <a:prstGeom prst="round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00"/>
                  </a:solidFill>
                </a:rPr>
                <a:t>MERCADO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b="1" dirty="0" smtClean="0">
                  <a:solidFill>
                    <a:srgbClr val="000000"/>
                  </a:solidFill>
                </a:rPr>
                <a:t>PROVEEDORES</a:t>
              </a:r>
              <a:endParaRPr lang="es-ES" b="1" dirty="0">
                <a:solidFill>
                  <a:srgbClr val="000000"/>
                </a:solidFill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5794835" y="3834384"/>
              <a:ext cx="510943" cy="484632"/>
            </a:xfrm>
            <a:prstGeom prst="rightArrow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860383" y="1338545"/>
              <a:ext cx="3448633" cy="9144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00"/>
                  </a:solidFill>
                </a:rPr>
                <a:t>PLANES DE </a:t>
              </a:r>
              <a:r>
                <a:rPr lang="es-ES" b="1" dirty="0" smtClean="0">
                  <a:solidFill>
                    <a:srgbClr val="000000"/>
                  </a:solidFill>
                </a:rPr>
                <a:t>GOBIERNO</a:t>
              </a:r>
              <a:endParaRPr lang="es-ES" b="1" dirty="0">
                <a:solidFill>
                  <a:srgbClr val="000000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309017" y="3531833"/>
              <a:ext cx="2569304" cy="1033555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b="1" dirty="0" smtClean="0">
                  <a:solidFill>
                    <a:srgbClr val="000000"/>
                  </a:solidFill>
                </a:rPr>
                <a:t>BIENES, SERVICIOS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b="1" dirty="0" smtClean="0">
                  <a:solidFill>
                    <a:srgbClr val="000000"/>
                  </a:solidFill>
                </a:rPr>
                <a:t>INFRAESTRUCTURA</a:t>
              </a:r>
              <a:endParaRPr lang="es-E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7200" y="4724400"/>
            <a:ext cx="3862382" cy="1295400"/>
            <a:chOff x="868433" y="4800600"/>
            <a:chExt cx="3862382" cy="1295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4719" y="5029200"/>
              <a:ext cx="1146243" cy="1066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Bent-Up Arrow 24"/>
            <p:cNvSpPr/>
            <p:nvPr/>
          </p:nvSpPr>
          <p:spPr>
            <a:xfrm>
              <a:off x="3277246" y="4800600"/>
              <a:ext cx="1453569" cy="957399"/>
            </a:xfrm>
            <a:prstGeom prst="bentUp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8433" y="5279299"/>
              <a:ext cx="12285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err="1" smtClean="0">
                  <a:solidFill>
                    <a:srgbClr val="000000"/>
                  </a:solidFill>
                </a:rPr>
                <a:t>CORRUPCIÓN</a:t>
              </a:r>
              <a:endParaRPr lang="en-US" sz="1200" b="1" dirty="0" smtClean="0">
                <a:solidFill>
                  <a:srgbClr val="00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err="1" smtClean="0">
                  <a:solidFill>
                    <a:srgbClr val="000000"/>
                  </a:solidFill>
                </a:rPr>
                <a:t>OTROS</a:t>
              </a:r>
              <a:r>
                <a:rPr lang="en-US" sz="1200" b="1" dirty="0" smtClean="0">
                  <a:solidFill>
                    <a:srgbClr val="000000"/>
                  </a:solidFill>
                </a:rPr>
                <a:t> </a:t>
              </a:r>
              <a:r>
                <a:rPr lang="en-US" sz="1200" b="1" dirty="0" err="1" smtClean="0">
                  <a:solidFill>
                    <a:srgbClr val="000000"/>
                  </a:solidFill>
                </a:rPr>
                <a:t>INTERESES</a:t>
              </a:r>
              <a:r>
                <a:rPr lang="en-US" sz="1200" b="1" dirty="0" smtClean="0">
                  <a:solidFill>
                    <a:srgbClr val="000000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6290961" y="1258282"/>
            <a:ext cx="2587359" cy="2273551"/>
            <a:chOff x="6292687" y="1269929"/>
            <a:chExt cx="2587359" cy="2273551"/>
          </a:xfrm>
        </p:grpSpPr>
        <p:sp>
          <p:nvSpPr>
            <p:cNvPr id="2" name="Oval 1"/>
            <p:cNvSpPr/>
            <p:nvPr/>
          </p:nvSpPr>
          <p:spPr>
            <a:xfrm>
              <a:off x="6808258" y="1269929"/>
              <a:ext cx="2071788" cy="116259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b="1" dirty="0" smtClean="0">
                  <a:solidFill>
                    <a:srgbClr val="000000"/>
                  </a:solidFill>
                </a:rPr>
                <a:t>SOCIEDAD</a:t>
              </a:r>
              <a:endParaRPr lang="es-ES" b="1" dirty="0">
                <a:solidFill>
                  <a:srgbClr val="000000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 rot="16200000">
              <a:off x="7326710" y="2785818"/>
              <a:ext cx="1030693" cy="484632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 rot="5400000">
              <a:off x="6294928" y="1606670"/>
              <a:ext cx="484632" cy="489113"/>
            </a:xfrm>
            <a:prstGeom prst="down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Left-Right Arrow 6"/>
          <p:cNvSpPr/>
          <p:nvPr/>
        </p:nvSpPr>
        <p:spPr>
          <a:xfrm>
            <a:off x="2674694" y="3809164"/>
            <a:ext cx="716970" cy="484632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43600" y="4953000"/>
            <a:ext cx="2167534" cy="914400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SECTORES RELACIONADOS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 rot="2948535">
            <a:off x="5003192" y="4873033"/>
            <a:ext cx="1035097" cy="484632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4956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Sectores mas Relevantes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" dirty="0" smtClean="0"/>
              <a:t>Administración Financiera (presupuesto y manejo de efectivo)</a:t>
            </a:r>
          </a:p>
          <a:p>
            <a:endParaRPr lang="es-ES" dirty="0" smtClean="0"/>
          </a:p>
          <a:p>
            <a:r>
              <a:rPr lang="es-ES" dirty="0" smtClean="0"/>
              <a:t>Controles y auditoría (procesos o riesgos y buenas prácticas)</a:t>
            </a:r>
          </a:p>
          <a:p>
            <a:endParaRPr lang="es-ES" dirty="0" smtClean="0"/>
          </a:p>
          <a:p>
            <a:r>
              <a:rPr lang="es-ES" dirty="0" smtClean="0"/>
              <a:t>Servicio Civil y Carrera (para compradores y gerentes)</a:t>
            </a:r>
          </a:p>
          <a:p>
            <a:pPr lvl="1"/>
            <a:r>
              <a:rPr lang="es-ES" dirty="0" smtClean="0"/>
              <a:t>Formación y Crecimiento Profesional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34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Sectores mas Relevantes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" dirty="0" smtClean="0"/>
              <a:t>Preparación de proyectos (estrategia de contratación)</a:t>
            </a:r>
          </a:p>
          <a:p>
            <a:endParaRPr lang="es-ES" dirty="0" smtClean="0"/>
          </a:p>
          <a:p>
            <a:r>
              <a:rPr lang="es-ES" dirty="0" smtClean="0"/>
              <a:t>Auditoría Social (acceso a la información, demanda por buenos resultados)</a:t>
            </a:r>
          </a:p>
          <a:p>
            <a:endParaRPr lang="es-ES" dirty="0" smtClean="0"/>
          </a:p>
          <a:p>
            <a:r>
              <a:rPr lang="es-ES" dirty="0" smtClean="0"/>
              <a:t>Comportamientos de los involucrados (del proceso a los principios), inclusive el sector privado de proveedores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34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>Reformas Segunda Generación</a:t>
            </a:r>
            <a:br>
              <a:rPr lang="es-ES" smtClean="0"/>
            </a:br>
            <a:r>
              <a:rPr lang="es-ES" smtClean="0"/>
              <a:t>Enfoque en Resultados</a:t>
            </a:r>
            <a:br>
              <a:rPr lang="es-ES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" b="1" dirty="0" smtClean="0"/>
              <a:t>Objetivo</a:t>
            </a:r>
            <a:r>
              <a:rPr lang="es-ES" dirty="0" smtClean="0"/>
              <a:t>: Hacer trabajar mejor lo que tenemos</a:t>
            </a:r>
          </a:p>
          <a:p>
            <a:endParaRPr lang="es-ES" dirty="0" smtClean="0"/>
          </a:p>
          <a:p>
            <a:pPr marL="182563" indent="-182563"/>
            <a:r>
              <a:rPr lang="es-ES" b="1" dirty="0" smtClean="0"/>
              <a:t>Identificar</a:t>
            </a:r>
            <a:r>
              <a:rPr lang="es-ES" dirty="0" smtClean="0"/>
              <a:t>: Factores externos que afectan el desempeño</a:t>
            </a:r>
          </a:p>
          <a:p>
            <a:endParaRPr lang="es-ES" dirty="0" smtClean="0"/>
          </a:p>
          <a:p>
            <a:r>
              <a:rPr lang="es-ES" b="1" dirty="0" smtClean="0"/>
              <a:t>Identificar y establecer</a:t>
            </a:r>
            <a:r>
              <a:rPr lang="es-ES" dirty="0" smtClean="0"/>
              <a:t>: Incentivos para el buen </a:t>
            </a:r>
          </a:p>
          <a:p>
            <a:pPr marL="171450" indent="0">
              <a:buNone/>
            </a:pPr>
            <a:r>
              <a:rPr lang="es-ES" dirty="0" smtClean="0"/>
              <a:t>desempeño (normas y controles, carrera, valores, corrupción)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 </a:t>
            </a:r>
            <a:r>
              <a:rPr lang="es-ES" b="1" dirty="0" smtClean="0"/>
              <a:t>Establecer Alianzas</a:t>
            </a:r>
            <a:r>
              <a:rPr lang="es-ES" dirty="0" smtClean="0"/>
              <a:t> con otros sectores relevantes</a:t>
            </a:r>
            <a:endParaRPr lang="es-ES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9915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Nuevo Enfoque – Hoja de Ruta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" dirty="0" smtClean="0"/>
              <a:t>Definición clara de visión, misión y objetivos del sistema </a:t>
            </a:r>
            <a:r>
              <a:rPr lang="es-ES" b="1" dirty="0" smtClean="0"/>
              <a:t>consistente </a:t>
            </a:r>
            <a:r>
              <a:rPr lang="es-ES" dirty="0" smtClean="0"/>
              <a:t>con políticas y planes del gobierno y centrada en el desempeño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Desarrollo de estándares de desempeño ( ej. valor por dinero, sostenibilidad, buenas prácticas, conductas, oportunidad, calidad profesional, ahorros en tiempo y dinero, confianza pública en el sistema, etc.)</a:t>
            </a:r>
          </a:p>
          <a:p>
            <a:endParaRPr lang="es-E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432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Nuevo Enfoque – Hoja de Ruta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endParaRPr lang="es-ES" dirty="0"/>
          </a:p>
          <a:p>
            <a:r>
              <a:rPr lang="es-ES" dirty="0" smtClean="0"/>
              <a:t>Impactos adversos sobre el </a:t>
            </a:r>
            <a:r>
              <a:rPr lang="es-ES" dirty="0"/>
              <a:t>sistema </a:t>
            </a:r>
            <a:r>
              <a:rPr lang="es-ES" dirty="0" smtClean="0"/>
              <a:t>por otros sectores (naturaleza, extensión y gravedad)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Conductas de los involucrados, causas e incentivos para </a:t>
            </a:r>
            <a:r>
              <a:rPr lang="es-ES" dirty="0" smtClean="0"/>
              <a:t>cambiar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Formulación de estrategias para mitigar los impactos con prioridades y secuencias claras y realistas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Enmarcar de ser posible en reformas del sector público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46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Trabajo Analítico Pendiente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s-ES" dirty="0" smtClean="0"/>
              <a:t>Economía política de las reformas (generar modelos de análisis de involucrados - casos)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Desarrollar metodologías e indicadores de desempeño para monitoreo y evaluación </a:t>
            </a:r>
            <a:r>
              <a:rPr lang="es-ES" b="1" dirty="0" smtClean="0"/>
              <a:t>permanentes (tablero de instrumentos)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432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Trabajo </a:t>
            </a:r>
            <a:r>
              <a:rPr lang="es-ES" dirty="0" smtClean="0"/>
              <a:t>Analítico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85055"/>
          </a:xfrm>
        </p:spPr>
        <p:txBody>
          <a:bodyPr wrap="square" anchor="ctr">
            <a:normAutofit/>
          </a:bodyPr>
          <a:lstStyle/>
          <a:p>
            <a:r>
              <a:rPr lang="es-ES" dirty="0" smtClean="0"/>
              <a:t>Desarrollar modelos </a:t>
            </a:r>
            <a:r>
              <a:rPr lang="es-ES" dirty="0"/>
              <a:t>para estimar costos de ineficiencias regulatorias, administrativas y de </a:t>
            </a:r>
            <a:r>
              <a:rPr lang="es-ES" dirty="0" smtClean="0"/>
              <a:t>corrupción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Proponer modelos </a:t>
            </a:r>
            <a:r>
              <a:rPr lang="es-ES" dirty="0"/>
              <a:t>de control basados en detección y control de </a:t>
            </a:r>
            <a:r>
              <a:rPr lang="es-ES" dirty="0" smtClean="0"/>
              <a:t>riesgos</a:t>
            </a:r>
          </a:p>
          <a:p>
            <a:endParaRPr lang="es-ES" dirty="0"/>
          </a:p>
          <a:p>
            <a:r>
              <a:rPr lang="es-ES" dirty="0" smtClean="0"/>
              <a:t>Métodos para estimar costos </a:t>
            </a:r>
            <a:r>
              <a:rPr lang="es-ES" dirty="0"/>
              <a:t>y efectividad de los incentivos (manejo de comportamientos)</a:t>
            </a:r>
          </a:p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25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Reglas y los Incentivos</a:t>
            </a:r>
            <a:endParaRPr lang="es-E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2637-911F-46B1-90B4-24F42F1B69EF}" type="slidenum">
              <a:rPr lang="es-ES" smtClean="0"/>
              <a:pPr/>
              <a:t>19</a:t>
            </a:fld>
            <a:endParaRPr lang="es-ES"/>
          </a:p>
        </p:txBody>
      </p:sp>
      <p:grpSp>
        <p:nvGrpSpPr>
          <p:cNvPr id="33" name="Group 32"/>
          <p:cNvGrpSpPr/>
          <p:nvPr/>
        </p:nvGrpSpPr>
        <p:grpSpPr>
          <a:xfrm>
            <a:off x="2133600" y="2062843"/>
            <a:ext cx="4876800" cy="3200400"/>
            <a:chOff x="1828800" y="2057400"/>
            <a:chExt cx="4876800" cy="3200400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1828800" y="2057400"/>
              <a:ext cx="0" cy="32004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828800" y="5257800"/>
              <a:ext cx="48768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1828800" y="2506730"/>
              <a:ext cx="4165763" cy="2600662"/>
            </a:xfrm>
            <a:custGeom>
              <a:avLst/>
              <a:gdLst>
                <a:gd name="connsiteX0" fmla="*/ 0 w 4165763"/>
                <a:gd name="connsiteY0" fmla="*/ 2595949 h 2600662"/>
                <a:gd name="connsiteX1" fmla="*/ 212271 w 4165763"/>
                <a:gd name="connsiteY1" fmla="*/ 2595949 h 2600662"/>
                <a:gd name="connsiteX2" fmla="*/ 489857 w 4165763"/>
                <a:gd name="connsiteY2" fmla="*/ 2546963 h 2600662"/>
                <a:gd name="connsiteX3" fmla="*/ 873579 w 4165763"/>
                <a:gd name="connsiteY3" fmla="*/ 2473484 h 2600662"/>
                <a:gd name="connsiteX4" fmla="*/ 1191986 w 4165763"/>
                <a:gd name="connsiteY4" fmla="*/ 2383677 h 2600662"/>
                <a:gd name="connsiteX5" fmla="*/ 1502229 w 4165763"/>
                <a:gd name="connsiteY5" fmla="*/ 2277541 h 2600662"/>
                <a:gd name="connsiteX6" fmla="*/ 1894114 w 4165763"/>
                <a:gd name="connsiteY6" fmla="*/ 2130584 h 2600662"/>
                <a:gd name="connsiteX7" fmla="*/ 2179864 w 4165763"/>
                <a:gd name="connsiteY7" fmla="*/ 1975463 h 2600662"/>
                <a:gd name="connsiteX8" fmla="*/ 2473779 w 4165763"/>
                <a:gd name="connsiteY8" fmla="*/ 1812177 h 2600662"/>
                <a:gd name="connsiteX9" fmla="*/ 2792186 w 4165763"/>
                <a:gd name="connsiteY9" fmla="*/ 1583577 h 2600662"/>
                <a:gd name="connsiteX10" fmla="*/ 3102429 w 4165763"/>
                <a:gd name="connsiteY10" fmla="*/ 1330484 h 2600662"/>
                <a:gd name="connsiteX11" fmla="*/ 3469821 w 4165763"/>
                <a:gd name="connsiteY11" fmla="*/ 1052899 h 2600662"/>
                <a:gd name="connsiteX12" fmla="*/ 3812721 w 4165763"/>
                <a:gd name="connsiteY12" fmla="*/ 718163 h 2600662"/>
                <a:gd name="connsiteX13" fmla="*/ 4000500 w 4165763"/>
                <a:gd name="connsiteY13" fmla="*/ 440577 h 2600662"/>
                <a:gd name="connsiteX14" fmla="*/ 4122964 w 4165763"/>
                <a:gd name="connsiteY14" fmla="*/ 114006 h 2600662"/>
                <a:gd name="connsiteX15" fmla="*/ 4163786 w 4165763"/>
                <a:gd name="connsiteY15" fmla="*/ 7870 h 2600662"/>
                <a:gd name="connsiteX16" fmla="*/ 4155621 w 4165763"/>
                <a:gd name="connsiteY16" fmla="*/ 16034 h 260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65763" h="2600662">
                  <a:moveTo>
                    <a:pt x="0" y="2595949"/>
                  </a:moveTo>
                  <a:cubicBezTo>
                    <a:pt x="65314" y="2600031"/>
                    <a:pt x="130628" y="2604113"/>
                    <a:pt x="212271" y="2595949"/>
                  </a:cubicBezTo>
                  <a:cubicBezTo>
                    <a:pt x="293914" y="2587785"/>
                    <a:pt x="489857" y="2546963"/>
                    <a:pt x="489857" y="2546963"/>
                  </a:cubicBezTo>
                  <a:cubicBezTo>
                    <a:pt x="600075" y="2526552"/>
                    <a:pt x="756558" y="2500698"/>
                    <a:pt x="873579" y="2473484"/>
                  </a:cubicBezTo>
                  <a:cubicBezTo>
                    <a:pt x="990601" y="2446270"/>
                    <a:pt x="1087211" y="2416334"/>
                    <a:pt x="1191986" y="2383677"/>
                  </a:cubicBezTo>
                  <a:cubicBezTo>
                    <a:pt x="1296761" y="2351020"/>
                    <a:pt x="1385208" y="2319723"/>
                    <a:pt x="1502229" y="2277541"/>
                  </a:cubicBezTo>
                  <a:cubicBezTo>
                    <a:pt x="1619250" y="2235359"/>
                    <a:pt x="1781175" y="2180930"/>
                    <a:pt x="1894114" y="2130584"/>
                  </a:cubicBezTo>
                  <a:cubicBezTo>
                    <a:pt x="2007053" y="2080238"/>
                    <a:pt x="2179864" y="1975463"/>
                    <a:pt x="2179864" y="1975463"/>
                  </a:cubicBezTo>
                  <a:cubicBezTo>
                    <a:pt x="2276475" y="1922395"/>
                    <a:pt x="2371725" y="1877491"/>
                    <a:pt x="2473779" y="1812177"/>
                  </a:cubicBezTo>
                  <a:cubicBezTo>
                    <a:pt x="2575833" y="1746863"/>
                    <a:pt x="2687411" y="1663859"/>
                    <a:pt x="2792186" y="1583577"/>
                  </a:cubicBezTo>
                  <a:cubicBezTo>
                    <a:pt x="2896961" y="1503295"/>
                    <a:pt x="2989490" y="1418930"/>
                    <a:pt x="3102429" y="1330484"/>
                  </a:cubicBezTo>
                  <a:cubicBezTo>
                    <a:pt x="3215368" y="1242038"/>
                    <a:pt x="3351439" y="1154952"/>
                    <a:pt x="3469821" y="1052899"/>
                  </a:cubicBezTo>
                  <a:cubicBezTo>
                    <a:pt x="3588203" y="950846"/>
                    <a:pt x="3724275" y="820217"/>
                    <a:pt x="3812721" y="718163"/>
                  </a:cubicBezTo>
                  <a:cubicBezTo>
                    <a:pt x="3901167" y="616109"/>
                    <a:pt x="3948793" y="541270"/>
                    <a:pt x="4000500" y="440577"/>
                  </a:cubicBezTo>
                  <a:cubicBezTo>
                    <a:pt x="4052207" y="339884"/>
                    <a:pt x="4095750" y="186124"/>
                    <a:pt x="4122964" y="114006"/>
                  </a:cubicBezTo>
                  <a:cubicBezTo>
                    <a:pt x="4150178" y="41888"/>
                    <a:pt x="4158343" y="24199"/>
                    <a:pt x="4163786" y="7870"/>
                  </a:cubicBezTo>
                  <a:cubicBezTo>
                    <a:pt x="4169229" y="-8459"/>
                    <a:pt x="4162425" y="3787"/>
                    <a:pt x="4155621" y="16034"/>
                  </a:cubicBezTo>
                </a:path>
              </a:pathLst>
            </a:cu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FFFFFF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1845129" y="2620736"/>
              <a:ext cx="4154564" cy="2380689"/>
            </a:xfrm>
            <a:custGeom>
              <a:avLst/>
              <a:gdLst>
                <a:gd name="connsiteX0" fmla="*/ 0 w 4154564"/>
                <a:gd name="connsiteY0" fmla="*/ 0 h 2380689"/>
                <a:gd name="connsiteX1" fmla="*/ 302078 w 4154564"/>
                <a:gd name="connsiteY1" fmla="*/ 32657 h 2380689"/>
                <a:gd name="connsiteX2" fmla="*/ 587828 w 4154564"/>
                <a:gd name="connsiteY2" fmla="*/ 106135 h 2380689"/>
                <a:gd name="connsiteX3" fmla="*/ 840921 w 4154564"/>
                <a:gd name="connsiteY3" fmla="*/ 195943 h 2380689"/>
                <a:gd name="connsiteX4" fmla="*/ 1134835 w 4154564"/>
                <a:gd name="connsiteY4" fmla="*/ 310243 h 2380689"/>
                <a:gd name="connsiteX5" fmla="*/ 1445078 w 4154564"/>
                <a:gd name="connsiteY5" fmla="*/ 473528 h 2380689"/>
                <a:gd name="connsiteX6" fmla="*/ 1934935 w 4154564"/>
                <a:gd name="connsiteY6" fmla="*/ 710293 h 2380689"/>
                <a:gd name="connsiteX7" fmla="*/ 2277835 w 4154564"/>
                <a:gd name="connsiteY7" fmla="*/ 898071 h 2380689"/>
                <a:gd name="connsiteX8" fmla="*/ 2759528 w 4154564"/>
                <a:gd name="connsiteY8" fmla="*/ 1159328 h 2380689"/>
                <a:gd name="connsiteX9" fmla="*/ 3200400 w 4154564"/>
                <a:gd name="connsiteY9" fmla="*/ 1404257 h 2380689"/>
                <a:gd name="connsiteX10" fmla="*/ 3763735 w 4154564"/>
                <a:gd name="connsiteY10" fmla="*/ 1747157 h 2380689"/>
                <a:gd name="connsiteX11" fmla="*/ 4049485 w 4154564"/>
                <a:gd name="connsiteY11" fmla="*/ 2139043 h 2380689"/>
                <a:gd name="connsiteX12" fmla="*/ 4147457 w 4154564"/>
                <a:gd name="connsiteY12" fmla="*/ 2359478 h 2380689"/>
                <a:gd name="connsiteX13" fmla="*/ 4139292 w 4154564"/>
                <a:gd name="connsiteY13" fmla="*/ 2359478 h 238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154564" h="2380689">
                  <a:moveTo>
                    <a:pt x="0" y="0"/>
                  </a:moveTo>
                  <a:cubicBezTo>
                    <a:pt x="102053" y="7484"/>
                    <a:pt x="204107" y="14968"/>
                    <a:pt x="302078" y="32657"/>
                  </a:cubicBezTo>
                  <a:cubicBezTo>
                    <a:pt x="400049" y="50346"/>
                    <a:pt x="498021" y="78921"/>
                    <a:pt x="587828" y="106135"/>
                  </a:cubicBezTo>
                  <a:cubicBezTo>
                    <a:pt x="677635" y="133349"/>
                    <a:pt x="749753" y="161925"/>
                    <a:pt x="840921" y="195943"/>
                  </a:cubicBezTo>
                  <a:cubicBezTo>
                    <a:pt x="932089" y="229961"/>
                    <a:pt x="1034142" y="263979"/>
                    <a:pt x="1134835" y="310243"/>
                  </a:cubicBezTo>
                  <a:cubicBezTo>
                    <a:pt x="1235528" y="356507"/>
                    <a:pt x="1311728" y="406853"/>
                    <a:pt x="1445078" y="473528"/>
                  </a:cubicBezTo>
                  <a:cubicBezTo>
                    <a:pt x="1578428" y="540203"/>
                    <a:pt x="1796142" y="639536"/>
                    <a:pt x="1934935" y="710293"/>
                  </a:cubicBezTo>
                  <a:cubicBezTo>
                    <a:pt x="2073728" y="781050"/>
                    <a:pt x="2277835" y="898071"/>
                    <a:pt x="2277835" y="898071"/>
                  </a:cubicBezTo>
                  <a:lnTo>
                    <a:pt x="2759528" y="1159328"/>
                  </a:lnTo>
                  <a:cubicBezTo>
                    <a:pt x="2913289" y="1243692"/>
                    <a:pt x="3033032" y="1306285"/>
                    <a:pt x="3200400" y="1404257"/>
                  </a:cubicBezTo>
                  <a:cubicBezTo>
                    <a:pt x="3367768" y="1502229"/>
                    <a:pt x="3622221" y="1624693"/>
                    <a:pt x="3763735" y="1747157"/>
                  </a:cubicBezTo>
                  <a:cubicBezTo>
                    <a:pt x="3905249" y="1869621"/>
                    <a:pt x="3985531" y="2036990"/>
                    <a:pt x="4049485" y="2139043"/>
                  </a:cubicBezTo>
                  <a:cubicBezTo>
                    <a:pt x="4113439" y="2241096"/>
                    <a:pt x="4132489" y="2322739"/>
                    <a:pt x="4147457" y="2359478"/>
                  </a:cubicBezTo>
                  <a:cubicBezTo>
                    <a:pt x="4162425" y="2396217"/>
                    <a:pt x="4150858" y="2377847"/>
                    <a:pt x="4139292" y="2359478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rgbClr val="FFFFFF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57020" y="1815113"/>
            <a:ext cx="132600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s-ES" b="1" dirty="0" smtClean="0">
                <a:solidFill>
                  <a:srgbClr val="292934"/>
                </a:solidFill>
              </a:rPr>
              <a:t>Incentivos</a:t>
            </a:r>
            <a:endParaRPr lang="es-ES" b="1" dirty="0">
              <a:solidFill>
                <a:srgbClr val="292934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7639" y="5654543"/>
            <a:ext cx="104746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292934"/>
                </a:solidFill>
              </a:rPr>
              <a:t>Valores</a:t>
            </a:r>
          </a:p>
          <a:p>
            <a:endParaRPr lang="es-ES" sz="1600" dirty="0">
              <a:solidFill>
                <a:srgbClr val="292934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05200" y="5685037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292934"/>
                </a:solidFill>
              </a:rPr>
              <a:t>Estándares de gestión</a:t>
            </a:r>
            <a:endParaRPr lang="es-ES" dirty="0">
              <a:solidFill>
                <a:srgbClr val="292934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83717" y="566958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292934"/>
                </a:solidFill>
              </a:rPr>
              <a:t>Leyes y reglas</a:t>
            </a:r>
            <a:endParaRPr lang="es-ES" dirty="0">
              <a:solidFill>
                <a:srgbClr val="292934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34512" y="5292921"/>
            <a:ext cx="227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292934"/>
                </a:solidFill>
              </a:rPr>
              <a:t>Base de la gestión </a:t>
            </a:r>
            <a:endParaRPr lang="es-ES" b="1" dirty="0">
              <a:solidFill>
                <a:srgbClr val="292934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734" y="4923589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292934"/>
                </a:solidFill>
              </a:rPr>
              <a:t>Soborno </a:t>
            </a:r>
          </a:p>
          <a:p>
            <a:r>
              <a:rPr lang="es-ES" dirty="0" smtClean="0">
                <a:solidFill>
                  <a:srgbClr val="292934"/>
                </a:solidFill>
              </a:rPr>
              <a:t>y clientelismo</a:t>
            </a:r>
            <a:endParaRPr lang="es-ES" dirty="0">
              <a:solidFill>
                <a:srgbClr val="292934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2407" y="4427816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292934"/>
                </a:solidFill>
              </a:rPr>
              <a:t>El</a:t>
            </a:r>
            <a:r>
              <a:rPr lang="es-ES" b="1" dirty="0" smtClean="0">
                <a:solidFill>
                  <a:srgbClr val="292934"/>
                </a:solidFill>
              </a:rPr>
              <a:t> </a:t>
            </a:r>
            <a:r>
              <a:rPr lang="es-ES" dirty="0" smtClean="0">
                <a:solidFill>
                  <a:srgbClr val="292934"/>
                </a:solidFill>
              </a:rPr>
              <a:t>empleo</a:t>
            </a:r>
            <a:endParaRPr lang="es-ES" dirty="0">
              <a:solidFill>
                <a:srgbClr val="292934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5728" y="3932043"/>
            <a:ext cx="122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292934"/>
                </a:solidFill>
              </a:rPr>
              <a:t>Promoción</a:t>
            </a:r>
            <a:endParaRPr lang="es-ES" dirty="0">
              <a:solidFill>
                <a:srgbClr val="292934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5613" y="3159271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292934"/>
                </a:solidFill>
              </a:rPr>
              <a:t>Aporte a </a:t>
            </a:r>
          </a:p>
          <a:p>
            <a:r>
              <a:rPr lang="es-ES" dirty="0" smtClean="0">
                <a:solidFill>
                  <a:srgbClr val="292934"/>
                </a:solidFill>
              </a:rPr>
              <a:t>la misión</a:t>
            </a:r>
            <a:endParaRPr lang="es-ES" dirty="0">
              <a:solidFill>
                <a:srgbClr val="292934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5728" y="2538998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292934"/>
                </a:solidFill>
              </a:rPr>
              <a:t>Crecimiento </a:t>
            </a:r>
          </a:p>
          <a:p>
            <a:r>
              <a:rPr lang="es-ES" dirty="0">
                <a:solidFill>
                  <a:srgbClr val="292934"/>
                </a:solidFill>
              </a:rPr>
              <a:t>p</a:t>
            </a:r>
            <a:r>
              <a:rPr lang="es-ES" dirty="0" smtClean="0">
                <a:solidFill>
                  <a:srgbClr val="292934"/>
                </a:solidFill>
              </a:rPr>
              <a:t>ersonal</a:t>
            </a:r>
            <a:endParaRPr lang="es-ES" dirty="0">
              <a:solidFill>
                <a:srgbClr val="292934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8173" y="2167725"/>
            <a:ext cx="115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292934"/>
                </a:solidFill>
              </a:rPr>
              <a:t>Excelencia</a:t>
            </a:r>
            <a:endParaRPr lang="es-ES" dirty="0">
              <a:solidFill>
                <a:srgbClr val="292934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77000" y="2626179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292934"/>
                </a:solidFill>
              </a:rPr>
              <a:t>Nivel de</a:t>
            </a:r>
          </a:p>
          <a:p>
            <a:r>
              <a:rPr lang="es-ES" b="1" dirty="0" smtClean="0">
                <a:solidFill>
                  <a:srgbClr val="292934"/>
                </a:solidFill>
              </a:rPr>
              <a:t>Desempeño</a:t>
            </a:r>
            <a:endParaRPr lang="es-ES" b="1" dirty="0">
              <a:solidFill>
                <a:srgbClr val="29293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58000" y="4343400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292934"/>
                </a:solidFill>
              </a:rPr>
              <a:t>Corrupción</a:t>
            </a:r>
          </a:p>
          <a:p>
            <a:r>
              <a:rPr lang="es-ES" b="1" dirty="0" smtClean="0">
                <a:solidFill>
                  <a:srgbClr val="292934"/>
                </a:solidFill>
              </a:rPr>
              <a:t>Despilfarro</a:t>
            </a:r>
            <a:endParaRPr lang="es-ES" b="1" dirty="0">
              <a:solidFill>
                <a:srgbClr val="292934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051242" y="3159271"/>
            <a:ext cx="369361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7" idx="1"/>
          </p:cNvCxnSpPr>
          <p:nvPr/>
        </p:nvCxnSpPr>
        <p:spPr>
          <a:xfrm flipH="1" flipV="1">
            <a:off x="6172200" y="4666565"/>
            <a:ext cx="685800" cy="1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5810" y="3050486"/>
            <a:ext cx="461665" cy="90024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b="1" dirty="0" smtClean="0"/>
              <a:t>Niveles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24271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Situación Actual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ES" dirty="0" smtClean="0"/>
              <a:t>A pesar de las reformas de los años anteriores aún hay desilusión con los resultados (por debajo de lo esperado) 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r>
              <a:rPr lang="es-ES" dirty="0" smtClean="0"/>
              <a:t>Partes del sistema funcionan bien y otras no (Ejemplo:  e-</a:t>
            </a:r>
            <a:r>
              <a:rPr lang="es-ES" dirty="0" err="1" smtClean="0"/>
              <a:t>GP</a:t>
            </a:r>
            <a:r>
              <a:rPr lang="es-ES" dirty="0" smtClean="0"/>
              <a:t> vs. Obras Públicas)</a:t>
            </a:r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3122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Mas Difícil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s-ES" dirty="0" smtClean="0"/>
              <a:t>Naturaleza política y transformativa de conductas y hábitos</a:t>
            </a:r>
          </a:p>
          <a:p>
            <a:endParaRPr lang="es-ES" dirty="0" smtClean="0"/>
          </a:p>
          <a:p>
            <a:r>
              <a:rPr lang="es-ES" dirty="0" smtClean="0"/>
              <a:t>Más fácil trabajar con los insumos y medirlos que con los resultados</a:t>
            </a:r>
          </a:p>
          <a:p>
            <a:endParaRPr lang="es-ES" dirty="0" smtClean="0"/>
          </a:p>
          <a:p>
            <a:r>
              <a:rPr lang="es-ES" dirty="0" smtClean="0"/>
              <a:t>No susceptible de estandarización</a:t>
            </a:r>
          </a:p>
          <a:p>
            <a:endParaRPr lang="es-ES" dirty="0" smtClean="0"/>
          </a:p>
          <a:p>
            <a:r>
              <a:rPr lang="es-ES" dirty="0" smtClean="0"/>
              <a:t>Conocimiento detallado de la economía política </a:t>
            </a:r>
            <a:r>
              <a:rPr lang="es-ES" smtClean="0"/>
              <a:t>del país</a:t>
            </a:r>
          </a:p>
          <a:p>
            <a:endParaRPr lang="es-ES" dirty="0" smtClean="0"/>
          </a:p>
          <a:p>
            <a:r>
              <a:rPr lang="es-ES" dirty="0" smtClean="0"/>
              <a:t>Requiere el compromiso del más alto gobierno, los gremios y la sociedad civil</a:t>
            </a:r>
          </a:p>
          <a:p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385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 Puede Empezar Ya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ES" dirty="0" smtClean="0"/>
              <a:t>Estrategia de dos carriles</a:t>
            </a:r>
          </a:p>
          <a:p>
            <a:pPr lvl="1"/>
            <a:r>
              <a:rPr lang="es-ES" dirty="0" smtClean="0"/>
              <a:t>Terminar lo pendiente de la primera generación</a:t>
            </a:r>
          </a:p>
          <a:p>
            <a:pPr lvl="1"/>
            <a:r>
              <a:rPr lang="es-ES" dirty="0" smtClean="0"/>
              <a:t>Empezar el análisis descrito y desarrollar planes de acción para la segunda generación de reformas.</a:t>
            </a:r>
          </a:p>
          <a:p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191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Nuevo Enfoque</a:t>
            </a:r>
            <a:endParaRPr lang="es-E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81000" y="1594013"/>
            <a:ext cx="8596230" cy="4590203"/>
            <a:chOff x="381000" y="1594013"/>
            <a:chExt cx="8596230" cy="4590203"/>
          </a:xfrm>
        </p:grpSpPr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1219200" y="2895600"/>
              <a:ext cx="6140450" cy="100901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50000">
                  <a:srgbClr val="FFCC99"/>
                </a:gs>
                <a:gs pos="100000">
                  <a:srgbClr val="FF66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5"/>
            <p:cNvSpPr>
              <a:spLocks/>
            </p:cNvSpPr>
            <p:nvPr/>
          </p:nvSpPr>
          <p:spPr bwMode="auto">
            <a:xfrm>
              <a:off x="1371600" y="1676401"/>
              <a:ext cx="5791200" cy="1059462"/>
            </a:xfrm>
            <a:custGeom>
              <a:avLst/>
              <a:gdLst>
                <a:gd name="T0" fmla="*/ 0 w 1961"/>
                <a:gd name="T1" fmla="*/ 2147483647 h 297"/>
                <a:gd name="T2" fmla="*/ 2147483647 w 1961"/>
                <a:gd name="T3" fmla="*/ 0 h 297"/>
                <a:gd name="T4" fmla="*/ 2147483647 w 1961"/>
                <a:gd name="T5" fmla="*/ 2147483647 h 297"/>
                <a:gd name="T6" fmla="*/ 0 w 1961"/>
                <a:gd name="T7" fmla="*/ 2147483647 h 2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1" h="297">
                  <a:moveTo>
                    <a:pt x="0" y="291"/>
                  </a:moveTo>
                  <a:lnTo>
                    <a:pt x="987" y="0"/>
                  </a:lnTo>
                  <a:lnTo>
                    <a:pt x="1960" y="296"/>
                  </a:lnTo>
                  <a:lnTo>
                    <a:pt x="0" y="296"/>
                  </a:lnTo>
                </a:path>
              </a:pathLst>
            </a:custGeom>
            <a:gradFill rotWithShape="1">
              <a:gsLst>
                <a:gs pos="0">
                  <a:srgbClr val="CCCC00"/>
                </a:gs>
                <a:gs pos="100000">
                  <a:srgbClr val="FFFFCC"/>
                </a:gs>
              </a:gsLst>
              <a:path path="rect">
                <a:fillToRect l="50000" t="50000" r="50000" b="50000"/>
              </a:path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CCCC0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9" name="Group 6"/>
            <p:cNvGrpSpPr>
              <a:grpSpLocks/>
            </p:cNvGrpSpPr>
            <p:nvPr/>
          </p:nvGrpSpPr>
          <p:grpSpPr bwMode="auto">
            <a:xfrm>
              <a:off x="1676400" y="2971800"/>
              <a:ext cx="1063625" cy="185946"/>
              <a:chOff x="3530" y="2949"/>
              <a:chExt cx="457" cy="51"/>
            </a:xfrm>
          </p:grpSpPr>
          <p:sp>
            <p:nvSpPr>
              <p:cNvPr id="86" name="Freeform 7"/>
              <p:cNvSpPr>
                <a:spLocks/>
              </p:cNvSpPr>
              <p:nvPr/>
            </p:nvSpPr>
            <p:spPr bwMode="auto">
              <a:xfrm>
                <a:off x="3530" y="2949"/>
                <a:ext cx="457" cy="51"/>
              </a:xfrm>
              <a:custGeom>
                <a:avLst/>
                <a:gdLst>
                  <a:gd name="T0" fmla="*/ 0 w 457"/>
                  <a:gd name="T1" fmla="*/ 0 h 51"/>
                  <a:gd name="T2" fmla="*/ 51 w 457"/>
                  <a:gd name="T3" fmla="*/ 50 h 51"/>
                  <a:gd name="T4" fmla="*/ 420 w 457"/>
                  <a:gd name="T5" fmla="*/ 50 h 51"/>
                  <a:gd name="T6" fmla="*/ 456 w 457"/>
                  <a:gd name="T7" fmla="*/ 0 h 51"/>
                  <a:gd name="T8" fmla="*/ 0 w 457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51">
                    <a:moveTo>
                      <a:pt x="0" y="0"/>
                    </a:moveTo>
                    <a:lnTo>
                      <a:pt x="51" y="50"/>
                    </a:lnTo>
                    <a:lnTo>
                      <a:pt x="420" y="50"/>
                    </a:lnTo>
                    <a:lnTo>
                      <a:pt x="45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Line 8"/>
              <p:cNvSpPr>
                <a:spLocks noChangeShapeType="1"/>
              </p:cNvSpPr>
              <p:nvPr/>
            </p:nvSpPr>
            <p:spPr bwMode="auto">
              <a:xfrm>
                <a:off x="3566" y="2983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0" name="Rectangle 9"/>
            <p:cNvSpPr>
              <a:spLocks noChangeArrowheads="1"/>
            </p:cNvSpPr>
            <p:nvPr/>
          </p:nvSpPr>
          <p:spPr bwMode="auto">
            <a:xfrm>
              <a:off x="1828800" y="3200399"/>
              <a:ext cx="795338" cy="2146797"/>
            </a:xfrm>
            <a:prstGeom prst="rect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6600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51" name="Group 10"/>
            <p:cNvGrpSpPr>
              <a:grpSpLocks/>
            </p:cNvGrpSpPr>
            <p:nvPr/>
          </p:nvGrpSpPr>
          <p:grpSpPr bwMode="auto">
            <a:xfrm>
              <a:off x="1687513" y="5116512"/>
              <a:ext cx="1020762" cy="255065"/>
              <a:chOff x="3530" y="3904"/>
              <a:chExt cx="457" cy="61"/>
            </a:xfrm>
          </p:grpSpPr>
          <p:sp>
            <p:nvSpPr>
              <p:cNvPr id="84" name="Freeform 11"/>
              <p:cNvSpPr>
                <a:spLocks/>
              </p:cNvSpPr>
              <p:nvPr/>
            </p:nvSpPr>
            <p:spPr bwMode="auto">
              <a:xfrm>
                <a:off x="3530" y="3904"/>
                <a:ext cx="457" cy="61"/>
              </a:xfrm>
              <a:custGeom>
                <a:avLst/>
                <a:gdLst>
                  <a:gd name="T0" fmla="*/ 0 w 457"/>
                  <a:gd name="T1" fmla="*/ 60 h 61"/>
                  <a:gd name="T2" fmla="*/ 51 w 457"/>
                  <a:gd name="T3" fmla="*/ 0 h 61"/>
                  <a:gd name="T4" fmla="*/ 420 w 457"/>
                  <a:gd name="T5" fmla="*/ 0 h 61"/>
                  <a:gd name="T6" fmla="*/ 456 w 457"/>
                  <a:gd name="T7" fmla="*/ 60 h 61"/>
                  <a:gd name="T8" fmla="*/ 0 w 457"/>
                  <a:gd name="T9" fmla="*/ 6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61">
                    <a:moveTo>
                      <a:pt x="0" y="60"/>
                    </a:moveTo>
                    <a:lnTo>
                      <a:pt x="51" y="0"/>
                    </a:lnTo>
                    <a:lnTo>
                      <a:pt x="420" y="0"/>
                    </a:lnTo>
                    <a:lnTo>
                      <a:pt x="456" y="6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Line 12"/>
              <p:cNvSpPr>
                <a:spLocks noChangeShapeType="1"/>
              </p:cNvSpPr>
              <p:nvPr/>
            </p:nvSpPr>
            <p:spPr bwMode="auto">
              <a:xfrm>
                <a:off x="3566" y="3936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 rot="-5400000">
              <a:off x="1446351" y="4114748"/>
              <a:ext cx="1496736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r>
                <a:rPr kumimoji="0" lang="es-CO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Leyes y Reglas</a:t>
              </a:r>
              <a:endPara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53" name="Group 18"/>
            <p:cNvGrpSpPr>
              <a:grpSpLocks/>
            </p:cNvGrpSpPr>
            <p:nvPr/>
          </p:nvGrpSpPr>
          <p:grpSpPr bwMode="auto">
            <a:xfrm>
              <a:off x="3200400" y="2971800"/>
              <a:ext cx="1065213" cy="185946"/>
              <a:chOff x="3530" y="2949"/>
              <a:chExt cx="457" cy="51"/>
            </a:xfrm>
          </p:grpSpPr>
          <p:sp>
            <p:nvSpPr>
              <p:cNvPr id="82" name="Freeform 19"/>
              <p:cNvSpPr>
                <a:spLocks/>
              </p:cNvSpPr>
              <p:nvPr/>
            </p:nvSpPr>
            <p:spPr bwMode="auto">
              <a:xfrm>
                <a:off x="3530" y="2949"/>
                <a:ext cx="457" cy="51"/>
              </a:xfrm>
              <a:custGeom>
                <a:avLst/>
                <a:gdLst>
                  <a:gd name="T0" fmla="*/ 0 w 457"/>
                  <a:gd name="T1" fmla="*/ 0 h 51"/>
                  <a:gd name="T2" fmla="*/ 51 w 457"/>
                  <a:gd name="T3" fmla="*/ 50 h 51"/>
                  <a:gd name="T4" fmla="*/ 420 w 457"/>
                  <a:gd name="T5" fmla="*/ 50 h 51"/>
                  <a:gd name="T6" fmla="*/ 456 w 457"/>
                  <a:gd name="T7" fmla="*/ 0 h 51"/>
                  <a:gd name="T8" fmla="*/ 0 w 457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51">
                    <a:moveTo>
                      <a:pt x="0" y="0"/>
                    </a:moveTo>
                    <a:lnTo>
                      <a:pt x="51" y="50"/>
                    </a:lnTo>
                    <a:lnTo>
                      <a:pt x="420" y="50"/>
                    </a:lnTo>
                    <a:lnTo>
                      <a:pt x="45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Line 20"/>
              <p:cNvSpPr>
                <a:spLocks noChangeShapeType="1"/>
              </p:cNvSpPr>
              <p:nvPr/>
            </p:nvSpPr>
            <p:spPr bwMode="auto">
              <a:xfrm>
                <a:off x="3566" y="2983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4" name="Rectangle 21"/>
            <p:cNvSpPr>
              <a:spLocks noChangeArrowheads="1"/>
            </p:cNvSpPr>
            <p:nvPr/>
          </p:nvSpPr>
          <p:spPr bwMode="auto">
            <a:xfrm>
              <a:off x="3352800" y="3200400"/>
              <a:ext cx="795338" cy="2210564"/>
            </a:xfrm>
            <a:prstGeom prst="rect">
              <a:avLst/>
            </a:prstGeom>
            <a:gradFill rotWithShape="0">
              <a:gsLst>
                <a:gs pos="0">
                  <a:srgbClr val="339966"/>
                </a:gs>
                <a:gs pos="100000">
                  <a:srgbClr val="33CC33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339966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55" name="Group 22"/>
            <p:cNvGrpSpPr>
              <a:grpSpLocks/>
            </p:cNvGrpSpPr>
            <p:nvPr/>
          </p:nvGrpSpPr>
          <p:grpSpPr bwMode="auto">
            <a:xfrm>
              <a:off x="3200400" y="5105399"/>
              <a:ext cx="1019175" cy="255065"/>
              <a:chOff x="3530" y="3904"/>
              <a:chExt cx="457" cy="61"/>
            </a:xfrm>
          </p:grpSpPr>
          <p:sp>
            <p:nvSpPr>
              <p:cNvPr id="80" name="Freeform 23"/>
              <p:cNvSpPr>
                <a:spLocks/>
              </p:cNvSpPr>
              <p:nvPr/>
            </p:nvSpPr>
            <p:spPr bwMode="auto">
              <a:xfrm>
                <a:off x="3530" y="3904"/>
                <a:ext cx="457" cy="61"/>
              </a:xfrm>
              <a:custGeom>
                <a:avLst/>
                <a:gdLst>
                  <a:gd name="T0" fmla="*/ 0 w 457"/>
                  <a:gd name="T1" fmla="*/ 60 h 61"/>
                  <a:gd name="T2" fmla="*/ 51 w 457"/>
                  <a:gd name="T3" fmla="*/ 0 h 61"/>
                  <a:gd name="T4" fmla="*/ 420 w 457"/>
                  <a:gd name="T5" fmla="*/ 0 h 61"/>
                  <a:gd name="T6" fmla="*/ 456 w 457"/>
                  <a:gd name="T7" fmla="*/ 60 h 61"/>
                  <a:gd name="T8" fmla="*/ 0 w 457"/>
                  <a:gd name="T9" fmla="*/ 6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61">
                    <a:moveTo>
                      <a:pt x="0" y="60"/>
                    </a:moveTo>
                    <a:lnTo>
                      <a:pt x="51" y="0"/>
                    </a:lnTo>
                    <a:lnTo>
                      <a:pt x="420" y="0"/>
                    </a:lnTo>
                    <a:lnTo>
                      <a:pt x="456" y="6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24"/>
              <p:cNvSpPr>
                <a:spLocks noChangeShapeType="1"/>
              </p:cNvSpPr>
              <p:nvPr/>
            </p:nvSpPr>
            <p:spPr bwMode="auto">
              <a:xfrm>
                <a:off x="3566" y="3936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 rot="-5400000">
              <a:off x="2846589" y="3933709"/>
              <a:ext cx="174426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Instituciones</a:t>
              </a:r>
              <a:endParaRPr kumimoji="0" lang="es-ES" sz="1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57" name="Group 26"/>
            <p:cNvGrpSpPr>
              <a:grpSpLocks/>
            </p:cNvGrpSpPr>
            <p:nvPr/>
          </p:nvGrpSpPr>
          <p:grpSpPr bwMode="auto">
            <a:xfrm>
              <a:off x="4572000" y="2971800"/>
              <a:ext cx="1063625" cy="185946"/>
              <a:chOff x="3530" y="2949"/>
              <a:chExt cx="457" cy="51"/>
            </a:xfrm>
          </p:grpSpPr>
          <p:sp>
            <p:nvSpPr>
              <p:cNvPr id="78" name="Freeform 27"/>
              <p:cNvSpPr>
                <a:spLocks/>
              </p:cNvSpPr>
              <p:nvPr/>
            </p:nvSpPr>
            <p:spPr bwMode="auto">
              <a:xfrm>
                <a:off x="3530" y="2949"/>
                <a:ext cx="457" cy="51"/>
              </a:xfrm>
              <a:custGeom>
                <a:avLst/>
                <a:gdLst>
                  <a:gd name="T0" fmla="*/ 0 w 457"/>
                  <a:gd name="T1" fmla="*/ 0 h 51"/>
                  <a:gd name="T2" fmla="*/ 51 w 457"/>
                  <a:gd name="T3" fmla="*/ 50 h 51"/>
                  <a:gd name="T4" fmla="*/ 420 w 457"/>
                  <a:gd name="T5" fmla="*/ 50 h 51"/>
                  <a:gd name="T6" fmla="*/ 456 w 457"/>
                  <a:gd name="T7" fmla="*/ 0 h 51"/>
                  <a:gd name="T8" fmla="*/ 0 w 457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51">
                    <a:moveTo>
                      <a:pt x="0" y="0"/>
                    </a:moveTo>
                    <a:lnTo>
                      <a:pt x="51" y="50"/>
                    </a:lnTo>
                    <a:lnTo>
                      <a:pt x="420" y="50"/>
                    </a:lnTo>
                    <a:lnTo>
                      <a:pt x="45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28"/>
              <p:cNvSpPr>
                <a:spLocks noChangeShapeType="1"/>
              </p:cNvSpPr>
              <p:nvPr/>
            </p:nvSpPr>
            <p:spPr bwMode="auto">
              <a:xfrm>
                <a:off x="3566" y="2983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8" name="Rectangle 29"/>
            <p:cNvSpPr>
              <a:spLocks noChangeArrowheads="1"/>
            </p:cNvSpPr>
            <p:nvPr/>
          </p:nvSpPr>
          <p:spPr bwMode="auto">
            <a:xfrm>
              <a:off x="4722813" y="3200400"/>
              <a:ext cx="795337" cy="1909773"/>
            </a:xfrm>
            <a:prstGeom prst="rect">
              <a:avLst/>
            </a:prstGeom>
            <a:gradFill rotWithShape="0">
              <a:gsLst>
                <a:gs pos="0">
                  <a:srgbClr val="666633"/>
                </a:gs>
                <a:gs pos="100000">
                  <a:srgbClr val="99CC00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666633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59" name="Group 30"/>
            <p:cNvGrpSpPr>
              <a:grpSpLocks/>
            </p:cNvGrpSpPr>
            <p:nvPr/>
          </p:nvGrpSpPr>
          <p:grpSpPr bwMode="auto">
            <a:xfrm>
              <a:off x="4586288" y="5116513"/>
              <a:ext cx="1020762" cy="229172"/>
              <a:chOff x="3530" y="3904"/>
              <a:chExt cx="457" cy="61"/>
            </a:xfrm>
          </p:grpSpPr>
          <p:sp>
            <p:nvSpPr>
              <p:cNvPr id="76" name="Freeform 31"/>
              <p:cNvSpPr>
                <a:spLocks/>
              </p:cNvSpPr>
              <p:nvPr/>
            </p:nvSpPr>
            <p:spPr bwMode="auto">
              <a:xfrm>
                <a:off x="3530" y="3904"/>
                <a:ext cx="457" cy="61"/>
              </a:xfrm>
              <a:custGeom>
                <a:avLst/>
                <a:gdLst>
                  <a:gd name="T0" fmla="*/ 0 w 457"/>
                  <a:gd name="T1" fmla="*/ 60 h 61"/>
                  <a:gd name="T2" fmla="*/ 51 w 457"/>
                  <a:gd name="T3" fmla="*/ 0 h 61"/>
                  <a:gd name="T4" fmla="*/ 420 w 457"/>
                  <a:gd name="T5" fmla="*/ 0 h 61"/>
                  <a:gd name="T6" fmla="*/ 456 w 457"/>
                  <a:gd name="T7" fmla="*/ 60 h 61"/>
                  <a:gd name="T8" fmla="*/ 0 w 457"/>
                  <a:gd name="T9" fmla="*/ 6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61">
                    <a:moveTo>
                      <a:pt x="0" y="60"/>
                    </a:moveTo>
                    <a:lnTo>
                      <a:pt x="51" y="0"/>
                    </a:lnTo>
                    <a:lnTo>
                      <a:pt x="420" y="0"/>
                    </a:lnTo>
                    <a:lnTo>
                      <a:pt x="456" y="6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Line 32"/>
              <p:cNvSpPr>
                <a:spLocks noChangeShapeType="1"/>
              </p:cNvSpPr>
              <p:nvPr/>
            </p:nvSpPr>
            <p:spPr bwMode="auto">
              <a:xfrm>
                <a:off x="3566" y="3936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0" name="Text Box 33"/>
            <p:cNvSpPr txBox="1">
              <a:spLocks noChangeArrowheads="1"/>
            </p:cNvSpPr>
            <p:nvPr/>
          </p:nvSpPr>
          <p:spPr bwMode="auto">
            <a:xfrm rot="-5400000">
              <a:off x="4218189" y="4009909"/>
              <a:ext cx="174426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Operaciones</a:t>
              </a:r>
              <a:endParaRPr kumimoji="0" lang="es-ES" sz="12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61" name="Group 34"/>
            <p:cNvGrpSpPr>
              <a:grpSpLocks/>
            </p:cNvGrpSpPr>
            <p:nvPr/>
          </p:nvGrpSpPr>
          <p:grpSpPr bwMode="auto">
            <a:xfrm>
              <a:off x="5943600" y="2971800"/>
              <a:ext cx="1065213" cy="205302"/>
              <a:chOff x="3530" y="2949"/>
              <a:chExt cx="457" cy="51"/>
            </a:xfrm>
          </p:grpSpPr>
          <p:sp>
            <p:nvSpPr>
              <p:cNvPr id="74" name="Freeform 35"/>
              <p:cNvSpPr>
                <a:spLocks/>
              </p:cNvSpPr>
              <p:nvPr/>
            </p:nvSpPr>
            <p:spPr bwMode="auto">
              <a:xfrm>
                <a:off x="3530" y="2949"/>
                <a:ext cx="457" cy="51"/>
              </a:xfrm>
              <a:custGeom>
                <a:avLst/>
                <a:gdLst>
                  <a:gd name="T0" fmla="*/ 0 w 457"/>
                  <a:gd name="T1" fmla="*/ 0 h 51"/>
                  <a:gd name="T2" fmla="*/ 51 w 457"/>
                  <a:gd name="T3" fmla="*/ 50 h 51"/>
                  <a:gd name="T4" fmla="*/ 420 w 457"/>
                  <a:gd name="T5" fmla="*/ 50 h 51"/>
                  <a:gd name="T6" fmla="*/ 456 w 457"/>
                  <a:gd name="T7" fmla="*/ 0 h 51"/>
                  <a:gd name="T8" fmla="*/ 0 w 457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51">
                    <a:moveTo>
                      <a:pt x="0" y="0"/>
                    </a:moveTo>
                    <a:lnTo>
                      <a:pt x="51" y="50"/>
                    </a:lnTo>
                    <a:lnTo>
                      <a:pt x="420" y="50"/>
                    </a:lnTo>
                    <a:lnTo>
                      <a:pt x="45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Line 36"/>
              <p:cNvSpPr>
                <a:spLocks noChangeShapeType="1"/>
              </p:cNvSpPr>
              <p:nvPr/>
            </p:nvSpPr>
            <p:spPr bwMode="auto">
              <a:xfrm>
                <a:off x="3566" y="2983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6091238" y="3200400"/>
              <a:ext cx="795337" cy="1905000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 rot="16200000">
              <a:off x="5567165" y="3801167"/>
              <a:ext cx="2064147" cy="554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IntegrIdad</a:t>
              </a:r>
              <a:r>
                <a:rPr kumimoji="0" lang="es-ES" sz="12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 y Controles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endPara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64" name="Group 39"/>
            <p:cNvGrpSpPr>
              <a:grpSpLocks/>
            </p:cNvGrpSpPr>
            <p:nvPr/>
          </p:nvGrpSpPr>
          <p:grpSpPr bwMode="auto">
            <a:xfrm>
              <a:off x="5943600" y="5105400"/>
              <a:ext cx="1020763" cy="229172"/>
              <a:chOff x="3530" y="3904"/>
              <a:chExt cx="457" cy="61"/>
            </a:xfrm>
          </p:grpSpPr>
          <p:sp>
            <p:nvSpPr>
              <p:cNvPr id="72" name="Freeform 40"/>
              <p:cNvSpPr>
                <a:spLocks/>
              </p:cNvSpPr>
              <p:nvPr/>
            </p:nvSpPr>
            <p:spPr bwMode="auto">
              <a:xfrm>
                <a:off x="3530" y="3904"/>
                <a:ext cx="457" cy="61"/>
              </a:xfrm>
              <a:custGeom>
                <a:avLst/>
                <a:gdLst>
                  <a:gd name="T0" fmla="*/ 0 w 457"/>
                  <a:gd name="T1" fmla="*/ 60 h 61"/>
                  <a:gd name="T2" fmla="*/ 51 w 457"/>
                  <a:gd name="T3" fmla="*/ 0 h 61"/>
                  <a:gd name="T4" fmla="*/ 420 w 457"/>
                  <a:gd name="T5" fmla="*/ 0 h 61"/>
                  <a:gd name="T6" fmla="*/ 456 w 457"/>
                  <a:gd name="T7" fmla="*/ 60 h 61"/>
                  <a:gd name="T8" fmla="*/ 0 w 457"/>
                  <a:gd name="T9" fmla="*/ 6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61">
                    <a:moveTo>
                      <a:pt x="0" y="60"/>
                    </a:moveTo>
                    <a:lnTo>
                      <a:pt x="51" y="0"/>
                    </a:lnTo>
                    <a:lnTo>
                      <a:pt x="420" y="0"/>
                    </a:lnTo>
                    <a:lnTo>
                      <a:pt x="456" y="6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Line 41"/>
              <p:cNvSpPr>
                <a:spLocks noChangeShapeType="1"/>
              </p:cNvSpPr>
              <p:nvPr/>
            </p:nvSpPr>
            <p:spPr bwMode="auto">
              <a:xfrm>
                <a:off x="3566" y="3936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5" name="Rectangle 42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81000" y="5333999"/>
              <a:ext cx="8077200" cy="850217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CULTURA</a:t>
              </a:r>
              <a:r>
                <a:rPr kumimoji="0" lang="es-ES" sz="1600" b="1" i="0" u="none" strike="noStrike" kern="0" cap="none" spc="0" normalizeH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D</a:t>
              </a: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 BUEN</a:t>
              </a:r>
              <a:r>
                <a:rPr kumimoji="0" lang="es-ES" sz="1600" b="1" i="0" u="none" strike="noStrike" kern="0" cap="none" spc="0" normalizeH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DESEMPEÑO,</a:t>
              </a:r>
              <a:r>
                <a:rPr kumimoji="0" lang="es-ES" sz="1600" b="1" i="0" u="none" strike="noStrike" kern="0" cap="none" spc="0" normalizeH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RENDICIÓN DE CUENTAS E</a:t>
              </a:r>
              <a:r>
                <a:rPr kumimoji="0" lang="es-ES" sz="1600" b="1" i="0" u="none" strike="noStrike" kern="0" cap="none" spc="0" normalizeH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INTEGRIDAD</a:t>
              </a:r>
              <a:endParaRPr kumimoji="0" lang="es-ES" sz="1600" b="1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Text Box 43"/>
            <p:cNvSpPr txBox="1">
              <a:spLocks noChangeArrowheads="1"/>
            </p:cNvSpPr>
            <p:nvPr/>
          </p:nvSpPr>
          <p:spPr bwMode="auto">
            <a:xfrm>
              <a:off x="3199207" y="2286000"/>
              <a:ext cx="23487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0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Sistema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 de </a:t>
              </a:r>
              <a:r>
                <a:rPr kumimoji="0" lang="es-ES" sz="20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Compras</a:t>
              </a:r>
              <a:endParaRPr kumimoji="0" lang="es-ES" sz="20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endParaRPr>
            </a:p>
          </p:txBody>
        </p:sp>
        <p:sp>
          <p:nvSpPr>
            <p:cNvPr id="67" name="Text Box 45"/>
            <p:cNvSpPr txBox="1">
              <a:spLocks noChangeArrowheads="1"/>
            </p:cNvSpPr>
            <p:nvPr/>
          </p:nvSpPr>
          <p:spPr bwMode="auto">
            <a:xfrm>
              <a:off x="578721" y="1594013"/>
              <a:ext cx="1330814" cy="929485"/>
            </a:xfrm>
            <a:prstGeom prst="rect">
              <a:avLst/>
            </a:prstGeom>
            <a:noFill/>
            <a:ln w="15875" algn="ctr">
              <a:solidFill>
                <a:srgbClr val="3B81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Hoy estamos </a:t>
              </a:r>
            </a:p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600" b="1" kern="0" noProof="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e</a:t>
              </a:r>
              <a:r>
                <a:rPr kumimoji="0" lang="es-E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nfocados </a:t>
              </a:r>
            </a:p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600" b="1" kern="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  <a:r>
                <a:rPr lang="es-ES" sz="1600" b="1" kern="0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quí</a:t>
              </a:r>
              <a:endPara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68" name="Line 46"/>
            <p:cNvSpPr>
              <a:spLocks noChangeShapeType="1"/>
            </p:cNvSpPr>
            <p:nvPr/>
          </p:nvSpPr>
          <p:spPr bwMode="auto">
            <a:xfrm>
              <a:off x="1909535" y="2029239"/>
              <a:ext cx="685800" cy="228600"/>
            </a:xfrm>
            <a:prstGeom prst="line">
              <a:avLst/>
            </a:prstGeom>
            <a:noFill/>
            <a:ln w="38100">
              <a:solidFill>
                <a:srgbClr val="3B812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7"/>
            <p:cNvSpPr txBox="1">
              <a:spLocks noChangeArrowheads="1"/>
            </p:cNvSpPr>
            <p:nvPr/>
          </p:nvSpPr>
          <p:spPr bwMode="auto">
            <a:xfrm>
              <a:off x="7058115" y="3611563"/>
              <a:ext cx="1919115" cy="289310"/>
            </a:xfrm>
            <a:prstGeom prst="rect">
              <a:avLst/>
            </a:prstGeom>
            <a:noFill/>
            <a:ln w="19050" algn="ctr">
              <a:solidFill>
                <a:srgbClr val="3B81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Nuevo </a:t>
              </a:r>
              <a:r>
                <a:rPr lang="es-ES" sz="1600" b="1" kern="0" noProof="0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e</a:t>
              </a:r>
              <a:r>
                <a:rPr kumimoji="0" lang="es-ES" sz="1600" b="1" i="0" u="none" strike="noStrike" kern="0" cap="none" spc="0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nfoque</a:t>
              </a: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 aquí</a:t>
              </a:r>
              <a:endParaRPr kumimoji="0" lang="es-ES" sz="16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70" name="Line 48"/>
            <p:cNvSpPr>
              <a:spLocks noChangeShapeType="1"/>
            </p:cNvSpPr>
            <p:nvPr/>
          </p:nvSpPr>
          <p:spPr bwMode="auto">
            <a:xfrm flipH="1">
              <a:off x="7467600" y="3905746"/>
              <a:ext cx="550071" cy="1428254"/>
            </a:xfrm>
            <a:prstGeom prst="line">
              <a:avLst/>
            </a:prstGeom>
            <a:noFill/>
            <a:ln w="38100">
              <a:solidFill>
                <a:srgbClr val="3B812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/>
          </p:nvSpPr>
          <p:spPr bwMode="auto">
            <a:xfrm>
              <a:off x="1219200" y="2511405"/>
              <a:ext cx="609600" cy="1835189"/>
            </a:xfrm>
            <a:prstGeom prst="line">
              <a:avLst/>
            </a:prstGeom>
            <a:noFill/>
            <a:ln w="38100">
              <a:solidFill>
                <a:srgbClr val="3B812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735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Discusión</a:t>
            </a:r>
            <a:endParaRPr lang="es-E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Gracias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108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Preguntas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s-ES" dirty="0" smtClean="0"/>
              <a:t>Están las reformas institucionales y legales llegando al punto de rendimientos marginales decrecientes?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Además de los asuntos internos al sistema, hay factores externos que influyen en su desempeño?  Cuales?</a:t>
            </a:r>
          </a:p>
          <a:p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4717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Segunda Generación de Reformas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Enfoque </a:t>
            </a:r>
            <a:r>
              <a:rPr lang="es-ES" b="1" dirty="0" smtClean="0"/>
              <a:t>en el desempeño del sistema</a:t>
            </a:r>
          </a:p>
          <a:p>
            <a:endParaRPr lang="es-ES" dirty="0" smtClean="0"/>
          </a:p>
          <a:p>
            <a:r>
              <a:rPr lang="es-ES" dirty="0" smtClean="0"/>
              <a:t>Centradas en identificar factores que perjudican el buen funcionamiento y soluciones. 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r>
              <a:rPr lang="es-ES" dirty="0"/>
              <a:t>No hay método de diagnóstico estándar como </a:t>
            </a:r>
            <a:r>
              <a:rPr lang="es-ES" dirty="0" err="1" smtClean="0"/>
              <a:t>MAPS</a:t>
            </a:r>
            <a:endParaRPr lang="es-ES" dirty="0"/>
          </a:p>
          <a:p>
            <a:endParaRPr lang="es-ES" dirty="0" smtClean="0"/>
          </a:p>
          <a:p>
            <a:r>
              <a:rPr lang="es-ES" dirty="0"/>
              <a:t>El diagnóstico y las recomendaciones debe ser </a:t>
            </a:r>
            <a:r>
              <a:rPr lang="es-ES" b="1" dirty="0"/>
              <a:t>a la medida de las condiciones del sistema y del </a:t>
            </a:r>
            <a:r>
              <a:rPr lang="es-ES" b="1" dirty="0" smtClean="0"/>
              <a:t>país</a:t>
            </a:r>
          </a:p>
          <a:p>
            <a:endParaRPr lang="es-ES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6248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Para Recapitular</a:t>
            </a:r>
            <a:br>
              <a:rPr lang="es-ES" dirty="0" smtClean="0"/>
            </a:br>
            <a:r>
              <a:rPr lang="es-ES" dirty="0" smtClean="0"/>
              <a:t>Eventos de los 90’s </a:t>
            </a:r>
            <a:endParaRPr lang="es-ES" dirty="0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806904" y="2751372"/>
            <a:ext cx="1447800" cy="1828800"/>
          </a:xfrm>
          <a:prstGeom prst="ellipse">
            <a:avLst/>
          </a:prstGeom>
          <a:solidFill>
            <a:srgbClr val="FF9900"/>
          </a:solidFill>
          <a:ln w="28575" algn="ctr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1990s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6306911" y="1684564"/>
            <a:ext cx="2286000" cy="3838575"/>
            <a:chOff x="3984" y="960"/>
            <a:chExt cx="1440" cy="2418"/>
          </a:xfrm>
        </p:grpSpPr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3984" y="960"/>
              <a:ext cx="1440" cy="2418"/>
            </a:xfrm>
            <a:prstGeom prst="rect">
              <a:avLst/>
            </a:prstGeom>
            <a:solidFill>
              <a:srgbClr val="FF9900"/>
            </a:solidFill>
            <a:ln w="28575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4032" y="1152"/>
              <a:ext cx="1386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CC9900"/>
                </a:buClr>
                <a:buSzPct val="65000"/>
                <a:buFont typeface="Wingdings" pitchFamily="2" charset="2"/>
                <a:buNone/>
              </a:pPr>
              <a:r>
                <a:rPr lang="es-ES" sz="24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Compras Públicas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CC9900"/>
                </a:buClr>
                <a:buSzPct val="65000"/>
                <a:buFont typeface="Wingdings" pitchFamily="2" charset="2"/>
                <a:buNone/>
              </a:pPr>
              <a:r>
                <a:rPr lang="es-ES" sz="24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De 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CC9900"/>
                </a:buClr>
                <a:buSzPct val="65000"/>
                <a:buFont typeface="Wingdings" pitchFamily="2" charset="2"/>
                <a:buNone/>
              </a:pPr>
              <a:r>
                <a:rPr lang="es-ES" sz="24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Función Administrativa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CC9900"/>
                </a:buClr>
                <a:buSzPct val="65000"/>
                <a:buFont typeface="Wingdings" pitchFamily="2" charset="2"/>
                <a:buNone/>
              </a:pPr>
              <a:r>
                <a:rPr lang="es-ES" sz="24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CC9900"/>
                </a:buClr>
                <a:buSzPct val="65000"/>
                <a:buFont typeface="Wingdings" pitchFamily="2" charset="2"/>
                <a:buNone/>
              </a:pPr>
              <a:r>
                <a:rPr lang="es-ES" sz="2400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Función Estratégica</a:t>
              </a:r>
              <a:endParaRPr lang="es-ES" sz="2400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4" name="AutoShape 31"/>
          <p:cNvSpPr>
            <a:spLocks noChangeArrowheads="1"/>
          </p:cNvSpPr>
          <p:nvPr/>
        </p:nvSpPr>
        <p:spPr bwMode="auto">
          <a:xfrm>
            <a:off x="5544911" y="3513364"/>
            <a:ext cx="762000" cy="485775"/>
          </a:xfrm>
          <a:prstGeom prst="rightArrow">
            <a:avLst>
              <a:gd name="adj1" fmla="val 62741"/>
              <a:gd name="adj2" fmla="val 71416"/>
            </a:avLst>
          </a:prstGeom>
          <a:solidFill>
            <a:srgbClr val="FF9900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68311" y="1760764"/>
            <a:ext cx="3276600" cy="3907537"/>
            <a:chOff x="2268311" y="1760764"/>
            <a:chExt cx="3266190" cy="3907537"/>
          </a:xfrm>
        </p:grpSpPr>
        <p:grpSp>
          <p:nvGrpSpPr>
            <p:cNvPr id="3" name="Group 2"/>
            <p:cNvGrpSpPr/>
            <p:nvPr/>
          </p:nvGrpSpPr>
          <p:grpSpPr>
            <a:xfrm>
              <a:off x="2268311" y="1760764"/>
              <a:ext cx="3203575" cy="1897516"/>
              <a:chOff x="2268311" y="1760764"/>
              <a:chExt cx="3203575" cy="1905000"/>
            </a:xfrm>
          </p:grpSpPr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3411311" y="1760764"/>
                <a:ext cx="2060575" cy="293688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16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Unión </a:t>
                </a:r>
                <a:r>
                  <a:rPr lang="es-ES" sz="16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Europea</a:t>
                </a:r>
                <a:endParaRPr lang="es-E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6" name="Line 6"/>
              <p:cNvSpPr>
                <a:spLocks noChangeShapeType="1"/>
              </p:cNvSpPr>
              <p:nvPr/>
            </p:nvSpPr>
            <p:spPr bwMode="auto">
              <a:xfrm flipV="1">
                <a:off x="2268311" y="1913164"/>
                <a:ext cx="1143000" cy="175260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2268311" y="3665772"/>
              <a:ext cx="3203575" cy="446089"/>
              <a:chOff x="1440" y="2160"/>
              <a:chExt cx="2018" cy="281"/>
            </a:xfrm>
          </p:grpSpPr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2160" y="2256"/>
                <a:ext cx="1298" cy="185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s-ES" sz="16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Anticorrupción</a:t>
                </a:r>
                <a:endParaRPr lang="es-E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1440" y="2160"/>
                <a:ext cx="720" cy="192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2268311" y="3665765"/>
              <a:ext cx="3225800" cy="968375"/>
              <a:chOff x="1440" y="2160"/>
              <a:chExt cx="2032" cy="610"/>
            </a:xfrm>
          </p:grpSpPr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2174" y="2585"/>
                <a:ext cx="1298" cy="185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16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Ley </a:t>
                </a:r>
                <a:r>
                  <a:rPr lang="en-US" sz="1600" dirty="0" err="1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UNCITRAL</a:t>
                </a:r>
                <a:endPara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>
                <a:off x="1440" y="2160"/>
                <a:ext cx="720" cy="527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2268311" y="3665769"/>
              <a:ext cx="3203575" cy="1430340"/>
              <a:chOff x="1440" y="2160"/>
              <a:chExt cx="2018" cy="901"/>
            </a:xfrm>
          </p:grpSpPr>
          <p:sp>
            <p:nvSpPr>
              <p:cNvPr id="17" name="Text Box 26"/>
              <p:cNvSpPr txBox="1">
                <a:spLocks noChangeArrowheads="1"/>
              </p:cNvSpPr>
              <p:nvPr/>
            </p:nvSpPr>
            <p:spPr bwMode="auto">
              <a:xfrm>
                <a:off x="2160" y="2879"/>
                <a:ext cx="1298" cy="182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s-ES" sz="16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Respuesta</a:t>
                </a:r>
                <a:r>
                  <a:rPr lang="en-US" sz="16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 de los </a:t>
                </a:r>
                <a:r>
                  <a:rPr lang="en-US" sz="1600" dirty="0" err="1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BMD</a:t>
                </a:r>
                <a:endPara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8" name="Line 27"/>
              <p:cNvSpPr>
                <a:spLocks noChangeShapeType="1"/>
              </p:cNvSpPr>
              <p:nvPr/>
            </p:nvSpPr>
            <p:spPr bwMode="auto">
              <a:xfrm>
                <a:off x="1440" y="2160"/>
                <a:ext cx="720" cy="815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2297815" y="3679163"/>
              <a:ext cx="3184525" cy="1989138"/>
              <a:chOff x="1440" y="2217"/>
              <a:chExt cx="2006" cy="1253"/>
            </a:xfrm>
          </p:grpSpPr>
          <p:sp>
            <p:nvSpPr>
              <p:cNvPr id="15" name="Text Box 29"/>
              <p:cNvSpPr txBox="1">
                <a:spLocks noChangeArrowheads="1"/>
              </p:cNvSpPr>
              <p:nvPr/>
            </p:nvSpPr>
            <p:spPr bwMode="auto">
              <a:xfrm>
                <a:off x="2150" y="3288"/>
                <a:ext cx="1296" cy="182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s-ES" sz="16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Trabajo</a:t>
                </a:r>
                <a:r>
                  <a:rPr lang="en-US" sz="1600" dirty="0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 de la </a:t>
                </a:r>
                <a:r>
                  <a:rPr lang="en-US" sz="1600" dirty="0" err="1" smtClean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OCDE</a:t>
                </a:r>
                <a:endParaRPr lang="en-US" sz="1600" dirty="0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6" name="Line 30"/>
              <p:cNvSpPr>
                <a:spLocks noChangeShapeType="1"/>
              </p:cNvSpPr>
              <p:nvPr/>
            </p:nvSpPr>
            <p:spPr bwMode="auto">
              <a:xfrm>
                <a:off x="1440" y="2217"/>
                <a:ext cx="723" cy="1184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7" name="Group 13"/>
            <p:cNvGrpSpPr>
              <a:grpSpLocks/>
            </p:cNvGrpSpPr>
            <p:nvPr/>
          </p:nvGrpSpPr>
          <p:grpSpPr bwMode="auto">
            <a:xfrm>
              <a:off x="2297815" y="2209318"/>
              <a:ext cx="3222603" cy="1455638"/>
              <a:chOff x="1442" y="1330"/>
              <a:chExt cx="2016" cy="863"/>
            </a:xfrm>
          </p:grpSpPr>
          <p:sp>
            <p:nvSpPr>
              <p:cNvPr id="28" name="Text Box 14"/>
              <p:cNvSpPr txBox="1">
                <a:spLocks noChangeArrowheads="1"/>
              </p:cNvSpPr>
              <p:nvPr/>
            </p:nvSpPr>
            <p:spPr bwMode="auto">
              <a:xfrm>
                <a:off x="2160" y="1330"/>
                <a:ext cx="1298" cy="193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WTO -GPA</a:t>
                </a:r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 flipV="1">
                <a:off x="1442" y="1426"/>
                <a:ext cx="725" cy="767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0" name="Group 16"/>
            <p:cNvGrpSpPr>
              <a:grpSpLocks/>
            </p:cNvGrpSpPr>
            <p:nvPr/>
          </p:nvGrpSpPr>
          <p:grpSpPr bwMode="auto">
            <a:xfrm>
              <a:off x="2297815" y="2686730"/>
              <a:ext cx="3222603" cy="971550"/>
              <a:chOff x="1440" y="1584"/>
              <a:chExt cx="2016" cy="576"/>
            </a:xfrm>
          </p:grpSpPr>
          <p:sp>
            <p:nvSpPr>
              <p:cNvPr id="31" name="Text Box 17"/>
              <p:cNvSpPr txBox="1">
                <a:spLocks noChangeArrowheads="1"/>
              </p:cNvSpPr>
              <p:nvPr/>
            </p:nvSpPr>
            <p:spPr bwMode="auto">
              <a:xfrm>
                <a:off x="2158" y="1584"/>
                <a:ext cx="1298" cy="185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kern="0" dirty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e</a:t>
                </a: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-GP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 flipV="1">
                <a:off x="1440" y="1680"/>
                <a:ext cx="720" cy="48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3" name="Group 10"/>
            <p:cNvGrpSpPr>
              <a:grpSpLocks/>
            </p:cNvGrpSpPr>
            <p:nvPr/>
          </p:nvGrpSpPr>
          <p:grpSpPr bwMode="auto">
            <a:xfrm>
              <a:off x="2308701" y="3241220"/>
              <a:ext cx="3225800" cy="404812"/>
              <a:chOff x="1440" y="1920"/>
              <a:chExt cx="2018" cy="240"/>
            </a:xfrm>
          </p:grpSpPr>
          <p:sp>
            <p:nvSpPr>
              <p:cNvPr id="34" name="Text Box 11"/>
              <p:cNvSpPr txBox="1">
                <a:spLocks noChangeArrowheads="1"/>
              </p:cNvSpPr>
              <p:nvPr/>
            </p:nvSpPr>
            <p:spPr bwMode="auto">
              <a:xfrm>
                <a:off x="2160" y="1920"/>
                <a:ext cx="1298" cy="174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Transp. </a:t>
                </a:r>
                <a:r>
                  <a:rPr kumimoji="0" lang="es-ES" sz="1600" b="0" i="0" u="none" strike="noStrike" kern="0" cap="none" spc="0" normalizeH="0" baseline="0" dirty="0" smtClean="0">
                    <a:ln>
                      <a:noFill/>
                    </a:ln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Internacional</a:t>
                </a:r>
                <a:endParaRPr kumimoji="0" lang="es-ES" sz="1600" b="0" i="0" u="none" strike="noStrike" kern="0" cap="none" spc="0" normalizeH="0" baseline="0" dirty="0">
                  <a:ln>
                    <a:noFill/>
                  </a:ln>
                  <a:effectLst/>
                  <a:uLnTx/>
                  <a:uFillTx/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 flipV="1">
                <a:off x="1440" y="2016"/>
                <a:ext cx="720" cy="144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26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Evolución de las Compras</a:t>
            </a:r>
            <a:endParaRPr lang="es-ES" dirty="0"/>
          </a:p>
        </p:txBody>
      </p:sp>
      <p:grpSp>
        <p:nvGrpSpPr>
          <p:cNvPr id="7" name="Group 6"/>
          <p:cNvGrpSpPr/>
          <p:nvPr/>
        </p:nvGrpSpPr>
        <p:grpSpPr>
          <a:xfrm>
            <a:off x="576016" y="1362075"/>
            <a:ext cx="7991970" cy="5023509"/>
            <a:chOff x="529979" y="1049338"/>
            <a:chExt cx="7991970" cy="5023509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3581400" y="2971800"/>
              <a:ext cx="1981200" cy="914400"/>
              <a:chOff x="2256" y="1872"/>
              <a:chExt cx="1248" cy="576"/>
            </a:xfrm>
          </p:grpSpPr>
          <p:sp>
            <p:nvSpPr>
              <p:cNvPr id="31" name="Oval 5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1248" cy="576"/>
              </a:xfrm>
              <a:prstGeom prst="ellipse">
                <a:avLst/>
              </a:prstGeom>
              <a:solidFill>
                <a:srgbClr val="FFCC00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Rectangle 6"/>
              <p:cNvSpPr>
                <a:spLocks noChangeArrowheads="1"/>
              </p:cNvSpPr>
              <p:nvPr/>
            </p:nvSpPr>
            <p:spPr bwMode="auto">
              <a:xfrm>
                <a:off x="2256" y="1968"/>
                <a:ext cx="1248" cy="3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Compras Complejas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Infraestructura, equipos</a:t>
                </a:r>
                <a:r>
                  <a:rPr lang="es-ES" sz="1200" kern="0" dirty="0" smtClean="0">
                    <a:solidFill>
                      <a:sysClr val="windowText" lastClr="000000"/>
                    </a:solidFill>
                    <a:latin typeface="Calibri" pitchFamily="34" charset="0"/>
                    <a:cs typeface="Arial" charset="0"/>
                  </a:rPr>
                  <a:t> </a:t>
                </a:r>
                <a:r>
                  <a:rPr kumimoji="0" lang="es-E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grandes,</a:t>
                </a:r>
                <a:r>
                  <a:rPr kumimoji="0" lang="es-ES" sz="1200" b="0" i="0" u="none" strike="noStrike" kern="0" cap="none" spc="0" normalizeH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 servicios </a:t>
                </a:r>
                <a:r>
                  <a:rPr lang="es-ES" sz="1200" kern="0" dirty="0" smtClean="0">
                    <a:solidFill>
                      <a:sysClr val="windowText" lastClr="000000"/>
                    </a:solidFill>
                    <a:latin typeface="Calibri" pitchFamily="34" charset="0"/>
                    <a:cs typeface="Arial" charset="0"/>
                  </a:rPr>
                  <a:t>técnicos</a:t>
                </a:r>
                <a:endParaRPr kumimoji="0" lang="es-E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endParaRPr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1447799" y="4038600"/>
              <a:ext cx="1981202" cy="1001713"/>
              <a:chOff x="912" y="2640"/>
              <a:chExt cx="1248" cy="631"/>
            </a:xfrm>
          </p:grpSpPr>
          <p:sp>
            <p:nvSpPr>
              <p:cNvPr id="29" name="Oval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248" cy="576"/>
              </a:xfrm>
              <a:prstGeom prst="ellipse">
                <a:avLst/>
              </a:prstGeom>
              <a:solidFill>
                <a:srgbClr val="FFCC00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1120" y="2736"/>
                <a:ext cx="806" cy="5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6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200" b="1" i="0" u="none" strike="noStrike" kern="0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Compras Simples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6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200" b="0" i="0" u="none" strike="noStrike" kern="0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Consumos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6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200" b="0" i="0" u="none" strike="noStrike" kern="0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Obras Menores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endParaRPr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638800" y="1905001"/>
              <a:ext cx="1981200" cy="1487488"/>
              <a:chOff x="3504" y="1248"/>
              <a:chExt cx="1248" cy="937"/>
            </a:xfrm>
          </p:grpSpPr>
          <p:sp>
            <p:nvSpPr>
              <p:cNvPr id="27" name="Oval 11"/>
              <p:cNvSpPr>
                <a:spLocks noChangeArrowheads="1"/>
              </p:cNvSpPr>
              <p:nvPr/>
            </p:nvSpPr>
            <p:spPr bwMode="auto">
              <a:xfrm>
                <a:off x="3504" y="1248"/>
                <a:ext cx="1248" cy="576"/>
              </a:xfrm>
              <a:prstGeom prst="ellipse">
                <a:avLst/>
              </a:prstGeom>
              <a:solidFill>
                <a:srgbClr val="FFCC00"/>
              </a:solidFill>
              <a:ln w="127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Text Box 12"/>
              <p:cNvSpPr txBox="1">
                <a:spLocks noChangeArrowheads="1"/>
              </p:cNvSpPr>
              <p:nvPr/>
            </p:nvSpPr>
            <p:spPr bwMode="auto">
              <a:xfrm>
                <a:off x="3648" y="1344"/>
                <a:ext cx="1011" cy="8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5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200" b="1" i="0" u="none" strike="noStrike" kern="0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Compras Estratégicas</a:t>
                </a:r>
              </a:p>
              <a:p>
                <a:pPr marL="0" marR="0" lvl="0" indent="0" algn="ctr" defTabSz="914400" eaLnBrk="1" fontAlgn="auto" latinLnBrk="0" hangingPunct="1"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200" b="0" i="0" u="none" strike="noStrike" kern="0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Soluciones Integrales, Concesiones, grandes </a:t>
                </a:r>
                <a:r>
                  <a:rPr lang="es-ES" sz="1200" kern="0" dirty="0">
                    <a:solidFill>
                      <a:srgbClr val="000000"/>
                    </a:solidFill>
                    <a:latin typeface="Calibri" pitchFamily="34" charset="0"/>
                    <a:cs typeface="Arial" charset="0"/>
                  </a:rPr>
                  <a:t>s</a:t>
                </a:r>
                <a:r>
                  <a:rPr kumimoji="0" lang="es-ES" sz="1200" b="0" i="0" u="none" strike="noStrike" kern="0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istemas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5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2349500" y="5838825"/>
              <a:ext cx="3962400" cy="0"/>
            </a:xfrm>
            <a:prstGeom prst="line">
              <a:avLst/>
            </a:prstGeom>
            <a:noFill/>
            <a:ln w="53975">
              <a:solidFill>
                <a:srgbClr val="3366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996983" y="5610225"/>
              <a:ext cx="1438214" cy="441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4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Cumplimiento </a:t>
              </a:r>
            </a:p>
            <a:p>
              <a:pPr marL="0" marR="0" lvl="0" indent="0" algn="ctr" defTabSz="914400" eaLnBrk="1" fontAlgn="auto" latinLnBrk="0" hangingPunct="1">
                <a:lnSpc>
                  <a:spcPct val="4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de Normas</a:t>
              </a:r>
              <a:endParaRPr kumimoji="0" lang="es-ES" sz="16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6311900" y="5630931"/>
              <a:ext cx="1784350" cy="441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4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Resultados </a:t>
              </a:r>
            </a:p>
            <a:p>
              <a:pPr marL="0" marR="0" lvl="0" indent="0" algn="ctr" defTabSz="914400" eaLnBrk="1" fontAlgn="auto" latinLnBrk="0" hangingPunct="1">
                <a:lnSpc>
                  <a:spcPct val="4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600" b="1" kern="0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Desempeño</a:t>
              </a:r>
              <a:endPara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V="1">
              <a:off x="8216900" y="2486025"/>
              <a:ext cx="0" cy="2438400"/>
            </a:xfrm>
            <a:prstGeom prst="line">
              <a:avLst/>
            </a:prstGeom>
            <a:noFill/>
            <a:ln w="53975">
              <a:solidFill>
                <a:srgbClr val="3366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 rot="16200000">
              <a:off x="7745518" y="3577183"/>
              <a:ext cx="125867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Complejidad</a:t>
              </a:r>
              <a:endParaRPr kumimoji="0" lang="es-ES" sz="16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 flipV="1">
              <a:off x="901700" y="2486025"/>
              <a:ext cx="0" cy="2438400"/>
            </a:xfrm>
            <a:prstGeom prst="line">
              <a:avLst/>
            </a:prstGeom>
            <a:noFill/>
            <a:ln w="53975">
              <a:solidFill>
                <a:srgbClr val="3366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 rot="16200000">
              <a:off x="144713" y="3427166"/>
              <a:ext cx="1064715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Capacidad</a:t>
              </a:r>
              <a:endParaRPr kumimoji="0" lang="es-ES" sz="16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2425700" y="1266825"/>
              <a:ext cx="3962400" cy="0"/>
            </a:xfrm>
            <a:prstGeom prst="line">
              <a:avLst/>
            </a:prstGeom>
            <a:noFill/>
            <a:ln w="53975">
              <a:solidFill>
                <a:srgbClr val="3366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983393" y="1066800"/>
              <a:ext cx="1293944" cy="412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4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Leyes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 y </a:t>
              </a:r>
            </a:p>
            <a:p>
              <a:pPr marL="0" marR="0" lvl="0" indent="0" algn="ctr" defTabSz="914400" eaLnBrk="1" fontAlgn="auto" latinLnBrk="0" hangingPunct="1">
                <a:lnSpc>
                  <a:spcPct val="4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Reglamentos</a:t>
              </a:r>
              <a:endParaRPr kumimoji="0" lang="es-ES" sz="16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6923394" y="1049338"/>
              <a:ext cx="1053494" cy="435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5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Estándares</a:t>
              </a:r>
              <a:endParaRPr lang="es-ES" sz="1400" b="1" kern="0" dirty="0" smtClean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5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400" b="1" i="0" u="none" strike="noStrike" kern="0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Gerenciales</a:t>
              </a:r>
              <a:endParaRPr kumimoji="0" lang="es-ES" sz="1400" b="1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2971800" y="4800600"/>
              <a:ext cx="1524000" cy="547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Suministros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200" b="1" kern="0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Manejo Inventarios</a:t>
              </a:r>
              <a:endPara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4863882" y="3990975"/>
              <a:ext cx="1326004" cy="419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Planeamiento</a:t>
              </a:r>
            </a:p>
            <a:p>
              <a:pPr marL="0" marR="0" lvl="0" indent="0" algn="ctr" defTabSz="914400" eaLnBrk="1" fontAlgn="auto" latinLnBrk="0" hangingPunct="1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200" b="1" kern="0" dirty="0" err="1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Adm</a:t>
              </a:r>
              <a:r>
                <a:rPr lang="es-ES" sz="1200" b="1" kern="0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. de procesos</a:t>
              </a:r>
              <a:endPara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6115710" y="2917825"/>
              <a:ext cx="1636987" cy="419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Gerencia de </a:t>
              </a:r>
              <a:r>
                <a:rPr lang="es-ES" sz="1200" b="1" kern="0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 la gestión</a:t>
              </a:r>
            </a:p>
            <a:p>
              <a:pPr marL="0" marR="0" lvl="0" indent="0" algn="ctr" defTabSz="914400" eaLnBrk="1" fontAlgn="auto" latinLnBrk="0" hangingPunct="1"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Apoyo</a:t>
              </a:r>
              <a:r>
                <a:rPr kumimoji="0" lang="es-ES" sz="1200" b="1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rPr>
                <a:t> a la Misión</a:t>
              </a:r>
              <a:endPara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24" name="Group 30"/>
            <p:cNvGrpSpPr>
              <a:grpSpLocks/>
            </p:cNvGrpSpPr>
            <p:nvPr/>
          </p:nvGrpSpPr>
          <p:grpSpPr bwMode="auto">
            <a:xfrm>
              <a:off x="1295400" y="2667000"/>
              <a:ext cx="4953000" cy="393700"/>
              <a:chOff x="816" y="1680"/>
              <a:chExt cx="3120" cy="248"/>
            </a:xfrm>
          </p:grpSpPr>
          <p:sp>
            <p:nvSpPr>
              <p:cNvPr id="25" name="AutoShape 31"/>
              <p:cNvSpPr>
                <a:spLocks noChangeArrowheads="1"/>
              </p:cNvSpPr>
              <p:nvPr/>
            </p:nvSpPr>
            <p:spPr bwMode="auto">
              <a:xfrm rot="-1596970">
                <a:off x="816" y="1680"/>
                <a:ext cx="3120" cy="192"/>
              </a:xfrm>
              <a:prstGeom prst="rightArrow">
                <a:avLst>
                  <a:gd name="adj1" fmla="val 50000"/>
                  <a:gd name="adj2" fmla="val 406250"/>
                </a:avLst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Text Box 32"/>
              <p:cNvSpPr txBox="1">
                <a:spLocks noChangeArrowheads="1"/>
              </p:cNvSpPr>
              <p:nvPr/>
            </p:nvSpPr>
            <p:spPr bwMode="auto">
              <a:xfrm rot="20016454">
                <a:off x="1677" y="1774"/>
                <a:ext cx="53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" sz="1200" b="1" i="0" u="none" strike="noStrike" kern="0" cap="none" spc="0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 charset="0"/>
                  </a:rPr>
                  <a:t>Tendencia</a:t>
                </a:r>
                <a:endParaRPr kumimoji="0" lang="es-ES" sz="1200" b="1" i="0" u="none" strike="noStrike" kern="0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 charset="0"/>
                </a:endParaRPr>
              </a:p>
            </p:txBody>
          </p:sp>
        </p:grp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2" name="TextBox 1"/>
          <p:cNvSpPr txBox="1"/>
          <p:nvPr/>
        </p:nvSpPr>
        <p:spPr>
          <a:xfrm>
            <a:off x="947737" y="3278655"/>
            <a:ext cx="430887" cy="11406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600" b="1" dirty="0" smtClean="0"/>
              <a:t>Discreción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xmlns="" val="41535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Respuesta Global </a:t>
            </a:r>
            <a:endParaRPr lang="es-E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1600200"/>
            <a:ext cx="8077200" cy="4512590"/>
            <a:chOff x="381000" y="1600200"/>
            <a:chExt cx="8077200" cy="4512590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914400" y="1600200"/>
              <a:ext cx="6629400" cy="1243013"/>
            </a:xfrm>
            <a:custGeom>
              <a:avLst/>
              <a:gdLst>
                <a:gd name="T0" fmla="*/ 0 w 2134"/>
                <a:gd name="T1" fmla="*/ 2147483647 h 323"/>
                <a:gd name="T2" fmla="*/ 2147483647 w 2134"/>
                <a:gd name="T3" fmla="*/ 0 h 323"/>
                <a:gd name="T4" fmla="*/ 2147483647 w 2134"/>
                <a:gd name="T5" fmla="*/ 2147483647 h 323"/>
                <a:gd name="T6" fmla="*/ 0 w 2134"/>
                <a:gd name="T7" fmla="*/ 2147483647 h 3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34" h="323">
                  <a:moveTo>
                    <a:pt x="0" y="322"/>
                  </a:moveTo>
                  <a:lnTo>
                    <a:pt x="1078" y="0"/>
                  </a:lnTo>
                  <a:lnTo>
                    <a:pt x="2133" y="322"/>
                  </a:lnTo>
                  <a:lnTo>
                    <a:pt x="0" y="322"/>
                  </a:lnTo>
                </a:path>
              </a:pathLst>
            </a:custGeom>
            <a:gradFill rotWithShape="1">
              <a:gsLst>
                <a:gs pos="0">
                  <a:srgbClr val="FF6600"/>
                </a:gs>
                <a:gs pos="50000">
                  <a:srgbClr val="FFCC99"/>
                </a:gs>
                <a:gs pos="100000">
                  <a:srgbClr val="FF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219200" y="2895600"/>
              <a:ext cx="6140450" cy="111125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50000">
                  <a:srgbClr val="FFCC99"/>
                </a:gs>
                <a:gs pos="100000">
                  <a:srgbClr val="FF66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1687513" y="5116513"/>
              <a:ext cx="1020762" cy="228600"/>
              <a:chOff x="3530" y="3904"/>
              <a:chExt cx="457" cy="61"/>
            </a:xfrm>
          </p:grpSpPr>
          <p:sp>
            <p:nvSpPr>
              <p:cNvPr id="40" name="Freeform 11"/>
              <p:cNvSpPr>
                <a:spLocks/>
              </p:cNvSpPr>
              <p:nvPr/>
            </p:nvSpPr>
            <p:spPr bwMode="auto">
              <a:xfrm>
                <a:off x="3530" y="3904"/>
                <a:ext cx="457" cy="61"/>
              </a:xfrm>
              <a:custGeom>
                <a:avLst/>
                <a:gdLst>
                  <a:gd name="T0" fmla="*/ 0 w 457"/>
                  <a:gd name="T1" fmla="*/ 60 h 61"/>
                  <a:gd name="T2" fmla="*/ 51 w 457"/>
                  <a:gd name="T3" fmla="*/ 0 h 61"/>
                  <a:gd name="T4" fmla="*/ 420 w 457"/>
                  <a:gd name="T5" fmla="*/ 0 h 61"/>
                  <a:gd name="T6" fmla="*/ 456 w 457"/>
                  <a:gd name="T7" fmla="*/ 60 h 61"/>
                  <a:gd name="T8" fmla="*/ 0 w 457"/>
                  <a:gd name="T9" fmla="*/ 6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61">
                    <a:moveTo>
                      <a:pt x="0" y="60"/>
                    </a:moveTo>
                    <a:lnTo>
                      <a:pt x="51" y="0"/>
                    </a:lnTo>
                    <a:lnTo>
                      <a:pt x="420" y="0"/>
                    </a:lnTo>
                    <a:lnTo>
                      <a:pt x="456" y="6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" name="Line 12"/>
              <p:cNvSpPr>
                <a:spLocks noChangeShapeType="1"/>
              </p:cNvSpPr>
              <p:nvPr/>
            </p:nvSpPr>
            <p:spPr bwMode="auto">
              <a:xfrm>
                <a:off x="3566" y="3936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238569" y="5096949"/>
              <a:ext cx="1019175" cy="228600"/>
              <a:chOff x="3530" y="3904"/>
              <a:chExt cx="457" cy="61"/>
            </a:xfrm>
          </p:grpSpPr>
          <p:sp>
            <p:nvSpPr>
              <p:cNvPr id="38" name="Freeform 23"/>
              <p:cNvSpPr>
                <a:spLocks/>
              </p:cNvSpPr>
              <p:nvPr/>
            </p:nvSpPr>
            <p:spPr bwMode="auto">
              <a:xfrm>
                <a:off x="3530" y="3904"/>
                <a:ext cx="457" cy="61"/>
              </a:xfrm>
              <a:custGeom>
                <a:avLst/>
                <a:gdLst>
                  <a:gd name="T0" fmla="*/ 0 w 457"/>
                  <a:gd name="T1" fmla="*/ 60 h 61"/>
                  <a:gd name="T2" fmla="*/ 51 w 457"/>
                  <a:gd name="T3" fmla="*/ 0 h 61"/>
                  <a:gd name="T4" fmla="*/ 420 w 457"/>
                  <a:gd name="T5" fmla="*/ 0 h 61"/>
                  <a:gd name="T6" fmla="*/ 456 w 457"/>
                  <a:gd name="T7" fmla="*/ 60 h 61"/>
                  <a:gd name="T8" fmla="*/ 0 w 457"/>
                  <a:gd name="T9" fmla="*/ 6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61">
                    <a:moveTo>
                      <a:pt x="0" y="60"/>
                    </a:moveTo>
                    <a:lnTo>
                      <a:pt x="51" y="0"/>
                    </a:lnTo>
                    <a:lnTo>
                      <a:pt x="420" y="0"/>
                    </a:lnTo>
                    <a:lnTo>
                      <a:pt x="456" y="6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Line 24"/>
              <p:cNvSpPr>
                <a:spLocks noChangeShapeType="1"/>
              </p:cNvSpPr>
              <p:nvPr/>
            </p:nvSpPr>
            <p:spPr bwMode="auto">
              <a:xfrm>
                <a:off x="3566" y="3936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4586288" y="5116513"/>
              <a:ext cx="1020762" cy="228600"/>
              <a:chOff x="3530" y="3904"/>
              <a:chExt cx="457" cy="61"/>
            </a:xfrm>
          </p:grpSpPr>
          <p:sp>
            <p:nvSpPr>
              <p:cNvPr id="36" name="Freeform 31"/>
              <p:cNvSpPr>
                <a:spLocks/>
              </p:cNvSpPr>
              <p:nvPr/>
            </p:nvSpPr>
            <p:spPr bwMode="auto">
              <a:xfrm>
                <a:off x="3530" y="3904"/>
                <a:ext cx="457" cy="61"/>
              </a:xfrm>
              <a:custGeom>
                <a:avLst/>
                <a:gdLst>
                  <a:gd name="T0" fmla="*/ 0 w 457"/>
                  <a:gd name="T1" fmla="*/ 60 h 61"/>
                  <a:gd name="T2" fmla="*/ 51 w 457"/>
                  <a:gd name="T3" fmla="*/ 0 h 61"/>
                  <a:gd name="T4" fmla="*/ 420 w 457"/>
                  <a:gd name="T5" fmla="*/ 0 h 61"/>
                  <a:gd name="T6" fmla="*/ 456 w 457"/>
                  <a:gd name="T7" fmla="*/ 60 h 61"/>
                  <a:gd name="T8" fmla="*/ 0 w 457"/>
                  <a:gd name="T9" fmla="*/ 6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61">
                    <a:moveTo>
                      <a:pt x="0" y="60"/>
                    </a:moveTo>
                    <a:lnTo>
                      <a:pt x="51" y="0"/>
                    </a:lnTo>
                    <a:lnTo>
                      <a:pt x="420" y="0"/>
                    </a:lnTo>
                    <a:lnTo>
                      <a:pt x="456" y="6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Line 32"/>
              <p:cNvSpPr>
                <a:spLocks noChangeShapeType="1"/>
              </p:cNvSpPr>
              <p:nvPr/>
            </p:nvSpPr>
            <p:spPr bwMode="auto">
              <a:xfrm>
                <a:off x="3566" y="3936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5943600" y="5105400"/>
              <a:ext cx="1020763" cy="228600"/>
              <a:chOff x="3530" y="3904"/>
              <a:chExt cx="457" cy="61"/>
            </a:xfrm>
          </p:grpSpPr>
          <p:sp>
            <p:nvSpPr>
              <p:cNvPr id="34" name="Freeform 40"/>
              <p:cNvSpPr>
                <a:spLocks/>
              </p:cNvSpPr>
              <p:nvPr/>
            </p:nvSpPr>
            <p:spPr bwMode="auto">
              <a:xfrm>
                <a:off x="3530" y="3904"/>
                <a:ext cx="457" cy="61"/>
              </a:xfrm>
              <a:custGeom>
                <a:avLst/>
                <a:gdLst>
                  <a:gd name="T0" fmla="*/ 0 w 457"/>
                  <a:gd name="T1" fmla="*/ 60 h 61"/>
                  <a:gd name="T2" fmla="*/ 51 w 457"/>
                  <a:gd name="T3" fmla="*/ 0 h 61"/>
                  <a:gd name="T4" fmla="*/ 420 w 457"/>
                  <a:gd name="T5" fmla="*/ 0 h 61"/>
                  <a:gd name="T6" fmla="*/ 456 w 457"/>
                  <a:gd name="T7" fmla="*/ 60 h 61"/>
                  <a:gd name="T8" fmla="*/ 0 w 457"/>
                  <a:gd name="T9" fmla="*/ 6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61">
                    <a:moveTo>
                      <a:pt x="0" y="60"/>
                    </a:moveTo>
                    <a:lnTo>
                      <a:pt x="51" y="0"/>
                    </a:lnTo>
                    <a:lnTo>
                      <a:pt x="420" y="0"/>
                    </a:lnTo>
                    <a:lnTo>
                      <a:pt x="456" y="60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Line 41"/>
              <p:cNvSpPr>
                <a:spLocks noChangeShapeType="1"/>
              </p:cNvSpPr>
              <p:nvPr/>
            </p:nvSpPr>
            <p:spPr bwMode="auto">
              <a:xfrm>
                <a:off x="3566" y="3936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2" name="Group 6"/>
            <p:cNvGrpSpPr>
              <a:grpSpLocks/>
            </p:cNvGrpSpPr>
            <p:nvPr/>
          </p:nvGrpSpPr>
          <p:grpSpPr bwMode="auto">
            <a:xfrm>
              <a:off x="1676400" y="2988590"/>
              <a:ext cx="1063625" cy="204788"/>
              <a:chOff x="3530" y="2949"/>
              <a:chExt cx="457" cy="51"/>
            </a:xfrm>
          </p:grpSpPr>
          <p:sp>
            <p:nvSpPr>
              <p:cNvPr id="32" name="Freeform 7"/>
              <p:cNvSpPr>
                <a:spLocks/>
              </p:cNvSpPr>
              <p:nvPr/>
            </p:nvSpPr>
            <p:spPr bwMode="auto">
              <a:xfrm>
                <a:off x="3530" y="2949"/>
                <a:ext cx="457" cy="51"/>
              </a:xfrm>
              <a:custGeom>
                <a:avLst/>
                <a:gdLst>
                  <a:gd name="T0" fmla="*/ 0 w 457"/>
                  <a:gd name="T1" fmla="*/ 0 h 51"/>
                  <a:gd name="T2" fmla="*/ 51 w 457"/>
                  <a:gd name="T3" fmla="*/ 50 h 51"/>
                  <a:gd name="T4" fmla="*/ 420 w 457"/>
                  <a:gd name="T5" fmla="*/ 50 h 51"/>
                  <a:gd name="T6" fmla="*/ 456 w 457"/>
                  <a:gd name="T7" fmla="*/ 0 h 51"/>
                  <a:gd name="T8" fmla="*/ 0 w 457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51">
                    <a:moveTo>
                      <a:pt x="0" y="0"/>
                    </a:moveTo>
                    <a:lnTo>
                      <a:pt x="51" y="50"/>
                    </a:lnTo>
                    <a:lnTo>
                      <a:pt x="420" y="50"/>
                    </a:lnTo>
                    <a:lnTo>
                      <a:pt x="45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Line 8"/>
              <p:cNvSpPr>
                <a:spLocks noChangeShapeType="1"/>
              </p:cNvSpPr>
              <p:nvPr/>
            </p:nvSpPr>
            <p:spPr bwMode="auto">
              <a:xfrm>
                <a:off x="3566" y="2983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828800" y="3217190"/>
              <a:ext cx="795338" cy="1924050"/>
            </a:xfrm>
            <a:prstGeom prst="rect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6600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 rot="16200000">
              <a:off x="1524000" y="4053889"/>
              <a:ext cx="1341438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r>
                <a:rPr kumimoji="0" lang="es-CO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Leyes</a:t>
              </a:r>
              <a:r>
                <a:rPr kumimoji="0" lang="es-CO" sz="1200" b="1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 y Reglas</a:t>
              </a:r>
              <a:endPara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5" name="Group 18"/>
            <p:cNvGrpSpPr>
              <a:grpSpLocks/>
            </p:cNvGrpSpPr>
            <p:nvPr/>
          </p:nvGrpSpPr>
          <p:grpSpPr bwMode="auto">
            <a:xfrm>
              <a:off x="3200400" y="2988590"/>
              <a:ext cx="1065213" cy="204788"/>
              <a:chOff x="3530" y="2949"/>
              <a:chExt cx="457" cy="51"/>
            </a:xfrm>
          </p:grpSpPr>
          <p:sp>
            <p:nvSpPr>
              <p:cNvPr id="30" name="Freeform 19"/>
              <p:cNvSpPr>
                <a:spLocks/>
              </p:cNvSpPr>
              <p:nvPr/>
            </p:nvSpPr>
            <p:spPr bwMode="auto">
              <a:xfrm>
                <a:off x="3530" y="2949"/>
                <a:ext cx="457" cy="51"/>
              </a:xfrm>
              <a:custGeom>
                <a:avLst/>
                <a:gdLst>
                  <a:gd name="T0" fmla="*/ 0 w 457"/>
                  <a:gd name="T1" fmla="*/ 0 h 51"/>
                  <a:gd name="T2" fmla="*/ 51 w 457"/>
                  <a:gd name="T3" fmla="*/ 50 h 51"/>
                  <a:gd name="T4" fmla="*/ 420 w 457"/>
                  <a:gd name="T5" fmla="*/ 50 h 51"/>
                  <a:gd name="T6" fmla="*/ 456 w 457"/>
                  <a:gd name="T7" fmla="*/ 0 h 51"/>
                  <a:gd name="T8" fmla="*/ 0 w 457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51">
                    <a:moveTo>
                      <a:pt x="0" y="0"/>
                    </a:moveTo>
                    <a:lnTo>
                      <a:pt x="51" y="50"/>
                    </a:lnTo>
                    <a:lnTo>
                      <a:pt x="420" y="50"/>
                    </a:lnTo>
                    <a:lnTo>
                      <a:pt x="45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Line 20"/>
              <p:cNvSpPr>
                <a:spLocks noChangeShapeType="1"/>
              </p:cNvSpPr>
              <p:nvPr/>
            </p:nvSpPr>
            <p:spPr bwMode="auto">
              <a:xfrm>
                <a:off x="3566" y="2983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3352800" y="3217190"/>
              <a:ext cx="795338" cy="1888210"/>
            </a:xfrm>
            <a:prstGeom prst="rect">
              <a:avLst/>
            </a:prstGeom>
            <a:gradFill rotWithShape="0">
              <a:gsLst>
                <a:gs pos="0">
                  <a:srgbClr val="339966"/>
                </a:gs>
                <a:gs pos="100000">
                  <a:srgbClr val="33CC33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339966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 rot="16200000">
              <a:off x="2848769" y="3948320"/>
              <a:ext cx="17399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Instituciones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18" name="Group 26"/>
            <p:cNvGrpSpPr>
              <a:grpSpLocks/>
            </p:cNvGrpSpPr>
            <p:nvPr/>
          </p:nvGrpSpPr>
          <p:grpSpPr bwMode="auto">
            <a:xfrm>
              <a:off x="4572000" y="2988590"/>
              <a:ext cx="1063625" cy="204788"/>
              <a:chOff x="3530" y="2949"/>
              <a:chExt cx="457" cy="51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530" y="2949"/>
                <a:ext cx="457" cy="51"/>
              </a:xfrm>
              <a:custGeom>
                <a:avLst/>
                <a:gdLst>
                  <a:gd name="T0" fmla="*/ 0 w 457"/>
                  <a:gd name="T1" fmla="*/ 0 h 51"/>
                  <a:gd name="T2" fmla="*/ 51 w 457"/>
                  <a:gd name="T3" fmla="*/ 50 h 51"/>
                  <a:gd name="T4" fmla="*/ 420 w 457"/>
                  <a:gd name="T5" fmla="*/ 50 h 51"/>
                  <a:gd name="T6" fmla="*/ 456 w 457"/>
                  <a:gd name="T7" fmla="*/ 0 h 51"/>
                  <a:gd name="T8" fmla="*/ 0 w 457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51">
                    <a:moveTo>
                      <a:pt x="0" y="0"/>
                    </a:moveTo>
                    <a:lnTo>
                      <a:pt x="51" y="50"/>
                    </a:lnTo>
                    <a:lnTo>
                      <a:pt x="420" y="50"/>
                    </a:lnTo>
                    <a:lnTo>
                      <a:pt x="45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3566" y="2983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9" name="Rectangle 29"/>
            <p:cNvSpPr>
              <a:spLocks noChangeArrowheads="1"/>
            </p:cNvSpPr>
            <p:nvPr/>
          </p:nvSpPr>
          <p:spPr bwMode="auto">
            <a:xfrm>
              <a:off x="4722813" y="3217190"/>
              <a:ext cx="795337" cy="1905000"/>
            </a:xfrm>
            <a:prstGeom prst="rect">
              <a:avLst/>
            </a:prstGeom>
            <a:gradFill rotWithShape="0">
              <a:gsLst>
                <a:gs pos="0">
                  <a:srgbClr val="666633"/>
                </a:gs>
                <a:gs pos="100000">
                  <a:srgbClr val="99CC00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666633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 Box 33"/>
            <p:cNvSpPr txBox="1">
              <a:spLocks noChangeArrowheads="1"/>
            </p:cNvSpPr>
            <p:nvPr/>
          </p:nvSpPr>
          <p:spPr bwMode="auto">
            <a:xfrm rot="16200000">
              <a:off x="4220369" y="4024520"/>
              <a:ext cx="17399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Operaciones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5943600" y="2988590"/>
              <a:ext cx="1065213" cy="204788"/>
              <a:chOff x="3530" y="2949"/>
              <a:chExt cx="457" cy="51"/>
            </a:xfrm>
          </p:grpSpPr>
          <p:sp>
            <p:nvSpPr>
              <p:cNvPr id="26" name="Freeform 35"/>
              <p:cNvSpPr>
                <a:spLocks/>
              </p:cNvSpPr>
              <p:nvPr/>
            </p:nvSpPr>
            <p:spPr bwMode="auto">
              <a:xfrm>
                <a:off x="3530" y="2949"/>
                <a:ext cx="457" cy="51"/>
              </a:xfrm>
              <a:custGeom>
                <a:avLst/>
                <a:gdLst>
                  <a:gd name="T0" fmla="*/ 0 w 457"/>
                  <a:gd name="T1" fmla="*/ 0 h 51"/>
                  <a:gd name="T2" fmla="*/ 51 w 457"/>
                  <a:gd name="T3" fmla="*/ 50 h 51"/>
                  <a:gd name="T4" fmla="*/ 420 w 457"/>
                  <a:gd name="T5" fmla="*/ 50 h 51"/>
                  <a:gd name="T6" fmla="*/ 456 w 457"/>
                  <a:gd name="T7" fmla="*/ 0 h 51"/>
                  <a:gd name="T8" fmla="*/ 0 w 457"/>
                  <a:gd name="T9" fmla="*/ 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7" h="51">
                    <a:moveTo>
                      <a:pt x="0" y="0"/>
                    </a:moveTo>
                    <a:lnTo>
                      <a:pt x="51" y="50"/>
                    </a:lnTo>
                    <a:lnTo>
                      <a:pt x="420" y="50"/>
                    </a:lnTo>
                    <a:lnTo>
                      <a:pt x="45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99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FFCC99"/>
                </a:extrusionClr>
              </a:sp3d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auto">
              <a:xfrm>
                <a:off x="3566" y="2983"/>
                <a:ext cx="3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23800" prstMaterial="legacyMatte">
                <a:bevelT w="13500" h="13500" prst="angle"/>
                <a:bevelB w="13500" h="13500" prst="angle"/>
                <a:extrusionClr>
                  <a:srgbClr val="5F5F5F"/>
                </a:extrusionClr>
              </a:sp3d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2" name="Rectangle 37"/>
            <p:cNvSpPr>
              <a:spLocks noChangeArrowheads="1"/>
            </p:cNvSpPr>
            <p:nvPr/>
          </p:nvSpPr>
          <p:spPr bwMode="auto">
            <a:xfrm>
              <a:off x="6091238" y="3217190"/>
              <a:ext cx="795337" cy="1900238"/>
            </a:xfrm>
            <a:prstGeom prst="rect">
              <a:avLst/>
            </a:prstGeom>
            <a:solidFill>
              <a:srgbClr val="CCFF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38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3296" tIns="46648" rIns="93296" bIns="46648" anchor="ctr">
              <a:flatTx/>
            </a:bodyPr>
            <a:lstStyle/>
            <a:p>
              <a:pPr marL="0" marR="0" lvl="0" indent="0" algn="ctr" defTabSz="9334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Text Box 38"/>
            <p:cNvSpPr txBox="1">
              <a:spLocks noChangeArrowheads="1"/>
            </p:cNvSpPr>
            <p:nvPr/>
          </p:nvSpPr>
          <p:spPr bwMode="auto">
            <a:xfrm rot="16200000">
              <a:off x="5462588" y="3922533"/>
              <a:ext cx="2273300" cy="554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Integridad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  y </a:t>
              </a:r>
              <a:r>
                <a:rPr kumimoji="0" lang="en-US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Controles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3B812F"/>
                </a:buClr>
                <a:buSzPct val="90000"/>
                <a:buFontTx/>
                <a:buNone/>
                <a:tabLst/>
                <a:defRPr/>
              </a:pPr>
              <a:endParaRPr kumimoji="0" lang="es-CO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4" name="Rectangle 42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81000" y="5350790"/>
              <a:ext cx="8077200" cy="762000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 Box 43"/>
            <p:cNvSpPr txBox="1">
              <a:spLocks noChangeArrowheads="1"/>
            </p:cNvSpPr>
            <p:nvPr/>
          </p:nvSpPr>
          <p:spPr bwMode="auto">
            <a:xfrm>
              <a:off x="3199207" y="2286000"/>
              <a:ext cx="23487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Sistema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 de </a:t>
              </a:r>
              <a:r>
                <a:rPr kumimoji="0" lang="en-US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</a:rPr>
                <a:t>Compras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endParaRPr>
            </a:p>
          </p:txBody>
        </p:sp>
      </p:grp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261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 Conferencia 2009 – México</a:t>
            </a:r>
            <a:endParaRPr lang="es-E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Progreso en muchos pises:</a:t>
            </a:r>
          </a:p>
          <a:p>
            <a:pPr lvl="1"/>
            <a:r>
              <a:rPr lang="es-ES" dirty="0" smtClean="0"/>
              <a:t>Nuevas leyes tipo </a:t>
            </a:r>
            <a:r>
              <a:rPr lang="es-ES" dirty="0" err="1" smtClean="0"/>
              <a:t>UNCITRAL</a:t>
            </a:r>
            <a:endParaRPr lang="es-ES" dirty="0" smtClean="0"/>
          </a:p>
          <a:p>
            <a:pPr lvl="1"/>
            <a:r>
              <a:rPr lang="es-ES" dirty="0" smtClean="0"/>
              <a:t>Entidad normativa</a:t>
            </a:r>
          </a:p>
          <a:p>
            <a:pPr lvl="1"/>
            <a:r>
              <a:rPr lang="es-ES" dirty="0" smtClean="0"/>
              <a:t>Agencias anticorrupción</a:t>
            </a:r>
          </a:p>
          <a:p>
            <a:pPr lvl="1"/>
            <a:r>
              <a:rPr lang="es-ES" dirty="0" smtClean="0"/>
              <a:t>Documentos estándar</a:t>
            </a:r>
          </a:p>
          <a:p>
            <a:r>
              <a:rPr lang="es-ES" b="1" dirty="0" smtClean="0"/>
              <a:t>En Latinoamérica</a:t>
            </a:r>
          </a:p>
          <a:p>
            <a:pPr lvl="1"/>
            <a:r>
              <a:rPr lang="es-ES" dirty="0" smtClean="0"/>
              <a:t>Reformas legales</a:t>
            </a:r>
          </a:p>
          <a:p>
            <a:pPr lvl="1"/>
            <a:r>
              <a:rPr lang="es-ES" dirty="0" smtClean="0"/>
              <a:t>E-</a:t>
            </a:r>
            <a:r>
              <a:rPr lang="es-ES" dirty="0" err="1" smtClean="0"/>
              <a:t>GP</a:t>
            </a:r>
            <a:endParaRPr lang="es-ES" dirty="0" smtClean="0"/>
          </a:p>
          <a:p>
            <a:pPr lvl="1"/>
            <a:r>
              <a:rPr lang="es-ES" dirty="0" smtClean="0"/>
              <a:t>Entes reguladores</a:t>
            </a:r>
          </a:p>
          <a:p>
            <a:pPr lvl="1"/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358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Quedaban Tareas </a:t>
            </a:r>
            <a:r>
              <a:rPr lang="es-ES" dirty="0"/>
              <a:t>P</a:t>
            </a:r>
            <a:r>
              <a:rPr lang="es-ES" dirty="0" smtClean="0"/>
              <a:t>endientes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Fortalecimiento de Instituciones</a:t>
            </a:r>
          </a:p>
          <a:p>
            <a:endParaRPr lang="es-ES" dirty="0" smtClean="0"/>
          </a:p>
          <a:p>
            <a:r>
              <a:rPr lang="es-ES" dirty="0" smtClean="0"/>
              <a:t>Desarrollo de herramientas (documentos, manuales, e-</a:t>
            </a:r>
            <a:r>
              <a:rPr lang="es-ES" dirty="0" err="1" smtClean="0"/>
              <a:t>GP</a:t>
            </a:r>
            <a:r>
              <a:rPr lang="es-ES" dirty="0" smtClean="0"/>
              <a:t> transaccional, etc.)</a:t>
            </a:r>
          </a:p>
          <a:p>
            <a:endParaRPr lang="es-ES" dirty="0" smtClean="0"/>
          </a:p>
          <a:p>
            <a:r>
              <a:rPr lang="es-ES" dirty="0" smtClean="0"/>
              <a:t>Capacitación del personal</a:t>
            </a:r>
          </a:p>
          <a:p>
            <a:endParaRPr lang="es-ES" dirty="0" smtClean="0"/>
          </a:p>
          <a:p>
            <a:r>
              <a:rPr lang="es-ES" dirty="0" smtClean="0"/>
              <a:t>Información Pública y Auditoría Social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6-sep-12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Alfonso Sanchez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D9BC-071C-4CC9-BCD7-DD4337F70D81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279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906</Words>
  <Application>Microsoft Office PowerPoint</Application>
  <PresentationFormat>On-screen Show (4:3)</PresentationFormat>
  <Paragraphs>262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 ENFOQUE EN RESULTADOS LOS DESAFÍOS PENDIENTES EN LAS COMPRAS PÚBLICAS  </vt:lpstr>
      <vt:lpstr>La Situación Actual</vt:lpstr>
      <vt:lpstr>Las Preguntas</vt:lpstr>
      <vt:lpstr>La Segunda Generación de Reformas</vt:lpstr>
      <vt:lpstr>Para Recapitular Eventos de los 90’s </vt:lpstr>
      <vt:lpstr>Evolución de las Compras</vt:lpstr>
      <vt:lpstr>Respuesta Global </vt:lpstr>
      <vt:lpstr>V Conferencia 2009 – México</vt:lpstr>
      <vt:lpstr>Quedaban Tareas Pendientes </vt:lpstr>
      <vt:lpstr>Por qué aún no funciona bien?</vt:lpstr>
      <vt:lpstr>La Compras Públicas</vt:lpstr>
      <vt:lpstr>Sectores mas Relevantes</vt:lpstr>
      <vt:lpstr>Sectores mas Relevantes</vt:lpstr>
      <vt:lpstr> Reformas Segunda Generación Enfoque en Resultados </vt:lpstr>
      <vt:lpstr>Nuevo Enfoque – Hoja de Ruta</vt:lpstr>
      <vt:lpstr>Nuevo Enfoque – Hoja de Ruta</vt:lpstr>
      <vt:lpstr>Trabajo Analítico Pendiente</vt:lpstr>
      <vt:lpstr>Trabajo Analítico</vt:lpstr>
      <vt:lpstr>Las Reglas y los Incentivos</vt:lpstr>
      <vt:lpstr>Mas Difícil</vt:lpstr>
      <vt:lpstr>Se Puede Empezar Ya</vt:lpstr>
      <vt:lpstr>El Nuevo Enfoque</vt:lpstr>
      <vt:lpstr>Discusión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ENFOQUE EN RESULTADOS LOS DESAFÍOS PENDIENTES EN LAS COMPRAS PÚBLICAS</dc:title>
  <dc:creator>Alfonso</dc:creator>
  <cp:lastModifiedBy>Your User Name</cp:lastModifiedBy>
  <cp:revision>61</cp:revision>
  <dcterms:created xsi:type="dcterms:W3CDTF">2012-09-03T18:38:35Z</dcterms:created>
  <dcterms:modified xsi:type="dcterms:W3CDTF">2012-09-10T20:38:20Z</dcterms:modified>
</cp:coreProperties>
</file>